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alsamiq Sans" charset="1" panose="02000603000000000000"/>
      <p:regular r:id="rId10"/>
    </p:embeddedFont>
    <p:embeddedFont>
      <p:font typeface="Balsamiq Sans Bold" charset="1" panose="02000603000000000000"/>
      <p:regular r:id="rId11"/>
    </p:embeddedFont>
    <p:embeddedFont>
      <p:font typeface="Balsamiq Sans Italics" charset="1" panose="02000603000000000000"/>
      <p:regular r:id="rId12"/>
    </p:embeddedFont>
    <p:embeddedFont>
      <p:font typeface="Balsamiq Sans Bold Italics" charset="1" panose="02000603000000000000"/>
      <p:regular r:id="rId13"/>
    </p:embeddedFont>
    <p:embeddedFont>
      <p:font typeface="Pixelated" charset="1" panose="00000500000000000000"/>
      <p:regular r:id="rId14"/>
    </p:embeddedFont>
    <p:embeddedFont>
      <p:font typeface="Retropix" charset="1" panose="00000000000000000000"/>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
      <p:font typeface="Caveat Brush"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gif" Type="http://schemas.openxmlformats.org/officeDocument/2006/relationships/image"/><Relationship Id="rId6" Target="../media/image5.png" Type="http://schemas.openxmlformats.org/officeDocument/2006/relationships/image"/><Relationship Id="rId7" Target="../media/image6.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gif"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name="Freeform 3" id="3"/>
          <p:cNvSpPr/>
          <p:nvPr/>
        </p:nvSpPr>
        <p:spPr>
          <a:xfrm flipH="false" flipV="false" rot="0">
            <a:off x="-418688" y="-591649"/>
            <a:ext cx="14740902" cy="2036925"/>
          </a:xfrm>
          <a:custGeom>
            <a:avLst/>
            <a:gdLst/>
            <a:ahLst/>
            <a:cxnLst/>
            <a:rect r="r" b="b" t="t" l="l"/>
            <a:pathLst>
              <a:path h="2036925" w="14740902">
                <a:moveTo>
                  <a:pt x="0" y="0"/>
                </a:moveTo>
                <a:lnTo>
                  <a:pt x="14740903" y="0"/>
                </a:lnTo>
                <a:lnTo>
                  <a:pt x="14740903" y="2036925"/>
                </a:lnTo>
                <a:lnTo>
                  <a:pt x="0" y="20369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4686306" y="8615124"/>
            <a:ext cx="14740902" cy="2036925"/>
          </a:xfrm>
          <a:custGeom>
            <a:avLst/>
            <a:gdLst/>
            <a:ahLst/>
            <a:cxnLst/>
            <a:rect r="r" b="b" t="t" l="l"/>
            <a:pathLst>
              <a:path h="2036925" w="14740902">
                <a:moveTo>
                  <a:pt x="0" y="2036924"/>
                </a:moveTo>
                <a:lnTo>
                  <a:pt x="14740903" y="2036924"/>
                </a:lnTo>
                <a:lnTo>
                  <a:pt x="14740903" y="0"/>
                </a:lnTo>
                <a:lnTo>
                  <a:pt x="0" y="0"/>
                </a:lnTo>
                <a:lnTo>
                  <a:pt x="0" y="2036924"/>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5" id="5"/>
          <p:cNvPicPr>
            <a:picLocks noChangeAspect="true"/>
          </p:cNvPicPr>
          <p:nvPr/>
        </p:nvPicPr>
        <p:blipFill>
          <a:blip r:embed="rId5"/>
          <a:srcRect l="0" t="0" r="0" b="0"/>
          <a:stretch>
            <a:fillRect/>
          </a:stretch>
        </p:blipFill>
        <p:spPr>
          <a:xfrm flipH="false" flipV="false" rot="0">
            <a:off x="7043" y="7551880"/>
            <a:ext cx="2043313" cy="1675517"/>
          </a:xfrm>
          <a:prstGeom prst="rect">
            <a:avLst/>
          </a:prstGeom>
        </p:spPr>
      </p:pic>
      <p:sp>
        <p:nvSpPr>
          <p:cNvPr name="Freeform 6" id="6"/>
          <p:cNvSpPr/>
          <p:nvPr/>
        </p:nvSpPr>
        <p:spPr>
          <a:xfrm flipH="false" flipV="false" rot="0">
            <a:off x="16297139" y="426813"/>
            <a:ext cx="1655834" cy="1655834"/>
          </a:xfrm>
          <a:custGeom>
            <a:avLst/>
            <a:gdLst/>
            <a:ahLst/>
            <a:cxnLst/>
            <a:rect r="r" b="b" t="t" l="l"/>
            <a:pathLst>
              <a:path h="1655834" w="1655834">
                <a:moveTo>
                  <a:pt x="0" y="0"/>
                </a:moveTo>
                <a:lnTo>
                  <a:pt x="1655834" y="0"/>
                </a:lnTo>
                <a:lnTo>
                  <a:pt x="1655834" y="1655834"/>
                </a:lnTo>
                <a:lnTo>
                  <a:pt x="0" y="1655834"/>
                </a:lnTo>
                <a:lnTo>
                  <a:pt x="0" y="0"/>
                </a:lnTo>
                <a:close/>
              </a:path>
            </a:pathLst>
          </a:custGeom>
          <a:blipFill>
            <a:blip r:embed="rId6"/>
            <a:stretch>
              <a:fillRect l="0" t="0" r="0" b="0"/>
            </a:stretch>
          </a:blipFill>
        </p:spPr>
      </p:sp>
      <p:pic>
        <p:nvPicPr>
          <p:cNvPr name="Picture 7" id="7"/>
          <p:cNvPicPr>
            <a:picLocks noChangeAspect="true"/>
          </p:cNvPicPr>
          <p:nvPr/>
        </p:nvPicPr>
        <p:blipFill>
          <a:blip r:embed="rId7"/>
          <a:srcRect l="0" t="0" r="0" b="0"/>
          <a:stretch>
            <a:fillRect/>
          </a:stretch>
        </p:blipFill>
        <p:spPr>
          <a:xfrm flipH="false" flipV="false" rot="0">
            <a:off x="10539028" y="2743958"/>
            <a:ext cx="6720272" cy="4603386"/>
          </a:xfrm>
          <a:prstGeom prst="rect">
            <a:avLst/>
          </a:prstGeom>
        </p:spPr>
      </p:pic>
      <p:sp>
        <p:nvSpPr>
          <p:cNvPr name="TextBox 8" id="8"/>
          <p:cNvSpPr txBox="true"/>
          <p:nvPr/>
        </p:nvSpPr>
        <p:spPr>
          <a:xfrm rot="0">
            <a:off x="1028700" y="1591307"/>
            <a:ext cx="8578721" cy="1152651"/>
          </a:xfrm>
          <a:prstGeom prst="rect">
            <a:avLst/>
          </a:prstGeom>
        </p:spPr>
        <p:txBody>
          <a:bodyPr anchor="t" rtlCol="false" tIns="0" lIns="0" bIns="0" rIns="0">
            <a:spAutoFit/>
          </a:bodyPr>
          <a:lstStyle/>
          <a:p>
            <a:pPr>
              <a:lnSpc>
                <a:spcPts val="9402"/>
              </a:lnSpc>
            </a:pPr>
            <a:r>
              <a:rPr lang="en-US" sz="6716">
                <a:solidFill>
                  <a:srgbClr val="FFFFFF"/>
                </a:solidFill>
                <a:latin typeface="Caveat Brush"/>
              </a:rPr>
              <a:t>DES643 - GROUP PROJECT</a:t>
            </a:r>
          </a:p>
        </p:txBody>
      </p:sp>
      <p:sp>
        <p:nvSpPr>
          <p:cNvPr name="TextBox 9" id="9"/>
          <p:cNvSpPr txBox="true"/>
          <p:nvPr/>
        </p:nvSpPr>
        <p:spPr>
          <a:xfrm rot="0">
            <a:off x="1028700" y="3791950"/>
            <a:ext cx="8578721" cy="2562224"/>
          </a:xfrm>
          <a:prstGeom prst="rect">
            <a:avLst/>
          </a:prstGeom>
        </p:spPr>
        <p:txBody>
          <a:bodyPr anchor="t" rtlCol="false" tIns="0" lIns="0" bIns="0" rIns="0">
            <a:spAutoFit/>
          </a:bodyPr>
          <a:lstStyle/>
          <a:p>
            <a:pPr>
              <a:lnSpc>
                <a:spcPts val="8999"/>
              </a:lnSpc>
            </a:pPr>
            <a:r>
              <a:rPr lang="en-US" sz="9999">
                <a:solidFill>
                  <a:srgbClr val="FFFFFF"/>
                </a:solidFill>
                <a:latin typeface="Retropix"/>
              </a:rPr>
              <a:t>THE PIXEL ARCHITECTS</a:t>
            </a:r>
          </a:p>
        </p:txBody>
      </p:sp>
      <p:sp>
        <p:nvSpPr>
          <p:cNvPr name="TextBox 10" id="10"/>
          <p:cNvSpPr txBox="true"/>
          <p:nvPr/>
        </p:nvSpPr>
        <p:spPr>
          <a:xfrm rot="0">
            <a:off x="7043" y="7818138"/>
            <a:ext cx="8578721" cy="571500"/>
          </a:xfrm>
          <a:prstGeom prst="rect">
            <a:avLst/>
          </a:prstGeom>
        </p:spPr>
        <p:txBody>
          <a:bodyPr anchor="t" rtlCol="false" tIns="0" lIns="0" bIns="0" rIns="0">
            <a:spAutoFit/>
          </a:bodyPr>
          <a:lstStyle/>
          <a:p>
            <a:pPr algn="ctr">
              <a:lnSpc>
                <a:spcPts val="3599"/>
              </a:lnSpc>
            </a:pPr>
            <a:r>
              <a:rPr lang="en-US" sz="3999">
                <a:solidFill>
                  <a:srgbClr val="FFFFFF"/>
                </a:solidFill>
                <a:latin typeface="Retropix"/>
              </a:rPr>
              <a:t>MEDITATION VR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name="TextBox 3" id="3"/>
          <p:cNvSpPr txBox="true"/>
          <p:nvPr/>
        </p:nvSpPr>
        <p:spPr>
          <a:xfrm rot="0">
            <a:off x="441594" y="2858325"/>
            <a:ext cx="10303285" cy="1400175"/>
          </a:xfrm>
          <a:prstGeom prst="rect">
            <a:avLst/>
          </a:prstGeom>
        </p:spPr>
        <p:txBody>
          <a:bodyPr anchor="t" rtlCol="false" tIns="0" lIns="0" bIns="0" rIns="0">
            <a:spAutoFit/>
          </a:bodyPr>
          <a:lstStyle/>
          <a:p>
            <a:pPr algn="ctr">
              <a:lnSpc>
                <a:spcPts val="3150"/>
              </a:lnSpc>
            </a:pPr>
            <a:r>
              <a:rPr lang="en-US" sz="5000">
                <a:solidFill>
                  <a:srgbClr val="FFFFFF"/>
                </a:solidFill>
                <a:latin typeface="Retropix"/>
              </a:rPr>
              <a:t>THANKS FOR YOUR TIME!</a:t>
            </a:r>
          </a:p>
          <a:p>
            <a:pPr algn="ctr">
              <a:lnSpc>
                <a:spcPts val="3150"/>
              </a:lnSpc>
            </a:pPr>
          </a:p>
          <a:p>
            <a:pPr algn="ctr">
              <a:lnSpc>
                <a:spcPts val="3150"/>
              </a:lnSpc>
            </a:pPr>
            <a:r>
              <a:rPr lang="en-US" sz="5000">
                <a:solidFill>
                  <a:srgbClr val="FFFFFF"/>
                </a:solidFill>
                <a:latin typeface="Retropix"/>
              </a:rPr>
              <a:t>HOPE YOU LIKED OUR PROJECT</a:t>
            </a:r>
          </a:p>
        </p:txBody>
      </p:sp>
      <p:sp>
        <p:nvSpPr>
          <p:cNvPr name="Freeform 4" id="4"/>
          <p:cNvSpPr/>
          <p:nvPr/>
        </p:nvSpPr>
        <p:spPr>
          <a:xfrm flipH="false" flipV="false" rot="0">
            <a:off x="2303386" y="4133556"/>
            <a:ext cx="6892615" cy="1165479"/>
          </a:xfrm>
          <a:custGeom>
            <a:avLst/>
            <a:gdLst/>
            <a:ahLst/>
            <a:cxnLst/>
            <a:rect r="r" b="b" t="t" l="l"/>
            <a:pathLst>
              <a:path h="1165479" w="6892615">
                <a:moveTo>
                  <a:pt x="0" y="0"/>
                </a:moveTo>
                <a:lnTo>
                  <a:pt x="6892614" y="0"/>
                </a:lnTo>
                <a:lnTo>
                  <a:pt x="6892614" y="1165479"/>
                </a:lnTo>
                <a:lnTo>
                  <a:pt x="0" y="1165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435312" y="-437303"/>
            <a:ext cx="3647977" cy="3681020"/>
          </a:xfrm>
          <a:custGeom>
            <a:avLst/>
            <a:gdLst/>
            <a:ahLst/>
            <a:cxnLst/>
            <a:rect r="r" b="b" t="t" l="l"/>
            <a:pathLst>
              <a:path h="3681020" w="3647977">
                <a:moveTo>
                  <a:pt x="0" y="0"/>
                </a:moveTo>
                <a:lnTo>
                  <a:pt x="3647976" y="0"/>
                </a:lnTo>
                <a:lnTo>
                  <a:pt x="3647976" y="3681020"/>
                </a:lnTo>
                <a:lnTo>
                  <a:pt x="0" y="36810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91101" y="7436488"/>
            <a:ext cx="3408964" cy="3439842"/>
          </a:xfrm>
          <a:custGeom>
            <a:avLst/>
            <a:gdLst/>
            <a:ahLst/>
            <a:cxnLst/>
            <a:rect r="r" b="b" t="t" l="l"/>
            <a:pathLst>
              <a:path h="3439842" w="3408964">
                <a:moveTo>
                  <a:pt x="0" y="0"/>
                </a:moveTo>
                <a:lnTo>
                  <a:pt x="3408964" y="0"/>
                </a:lnTo>
                <a:lnTo>
                  <a:pt x="3408964" y="3439843"/>
                </a:lnTo>
                <a:lnTo>
                  <a:pt x="0" y="34398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139950" y="2877860"/>
            <a:ext cx="7998470" cy="7998470"/>
          </a:xfrm>
          <a:custGeom>
            <a:avLst/>
            <a:gdLst/>
            <a:ahLst/>
            <a:cxnLst/>
            <a:rect r="r" b="b" t="t" l="l"/>
            <a:pathLst>
              <a:path h="7998470" w="7998470">
                <a:moveTo>
                  <a:pt x="0" y="0"/>
                </a:moveTo>
                <a:lnTo>
                  <a:pt x="7998471" y="0"/>
                </a:lnTo>
                <a:lnTo>
                  <a:pt x="7998471" y="7998471"/>
                </a:lnTo>
                <a:lnTo>
                  <a:pt x="0" y="79984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name="Freeform 3" id="3"/>
          <p:cNvSpPr/>
          <p:nvPr/>
        </p:nvSpPr>
        <p:spPr>
          <a:xfrm flipH="false" flipV="false" rot="0">
            <a:off x="2809708" y="3901561"/>
            <a:ext cx="5323215" cy="996893"/>
          </a:xfrm>
          <a:custGeom>
            <a:avLst/>
            <a:gdLst/>
            <a:ahLst/>
            <a:cxnLst/>
            <a:rect r="r" b="b" t="t" l="l"/>
            <a:pathLst>
              <a:path h="996893" w="5323215">
                <a:moveTo>
                  <a:pt x="0" y="0"/>
                </a:moveTo>
                <a:lnTo>
                  <a:pt x="5323215" y="0"/>
                </a:lnTo>
                <a:lnTo>
                  <a:pt x="5323215"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225487" y="4418021"/>
            <a:ext cx="5323215" cy="996893"/>
          </a:xfrm>
          <a:custGeom>
            <a:avLst/>
            <a:gdLst/>
            <a:ahLst/>
            <a:cxnLst/>
            <a:rect r="r" b="b" t="t" l="l"/>
            <a:pathLst>
              <a:path h="996893" w="5323215">
                <a:moveTo>
                  <a:pt x="0" y="0"/>
                </a:moveTo>
                <a:lnTo>
                  <a:pt x="5323215" y="0"/>
                </a:lnTo>
                <a:lnTo>
                  <a:pt x="5323215"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225487" y="6049941"/>
            <a:ext cx="5323215" cy="996893"/>
          </a:xfrm>
          <a:custGeom>
            <a:avLst/>
            <a:gdLst/>
            <a:ahLst/>
            <a:cxnLst/>
            <a:rect r="r" b="b" t="t" l="l"/>
            <a:pathLst>
              <a:path h="996893" w="5323215">
                <a:moveTo>
                  <a:pt x="0" y="0"/>
                </a:moveTo>
                <a:lnTo>
                  <a:pt x="5323215" y="0"/>
                </a:lnTo>
                <a:lnTo>
                  <a:pt x="5323215"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225487" y="7685009"/>
            <a:ext cx="5323215" cy="996893"/>
          </a:xfrm>
          <a:custGeom>
            <a:avLst/>
            <a:gdLst/>
            <a:ahLst/>
            <a:cxnLst/>
            <a:rect r="r" b="b" t="t" l="l"/>
            <a:pathLst>
              <a:path h="996893" w="5323215">
                <a:moveTo>
                  <a:pt x="0" y="0"/>
                </a:moveTo>
                <a:lnTo>
                  <a:pt x="5323215" y="0"/>
                </a:lnTo>
                <a:lnTo>
                  <a:pt x="5323215"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09708" y="5354616"/>
            <a:ext cx="5323215" cy="996893"/>
          </a:xfrm>
          <a:custGeom>
            <a:avLst/>
            <a:gdLst/>
            <a:ahLst/>
            <a:cxnLst/>
            <a:rect r="r" b="b" t="t" l="l"/>
            <a:pathLst>
              <a:path h="996893" w="5323215">
                <a:moveTo>
                  <a:pt x="0" y="0"/>
                </a:moveTo>
                <a:lnTo>
                  <a:pt x="5323215" y="0"/>
                </a:lnTo>
                <a:lnTo>
                  <a:pt x="5323215"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809708" y="6807670"/>
            <a:ext cx="5323215" cy="996893"/>
          </a:xfrm>
          <a:custGeom>
            <a:avLst/>
            <a:gdLst/>
            <a:ahLst/>
            <a:cxnLst/>
            <a:rect r="r" b="b" t="t" l="l"/>
            <a:pathLst>
              <a:path h="996893" w="5323215">
                <a:moveTo>
                  <a:pt x="0" y="0"/>
                </a:moveTo>
                <a:lnTo>
                  <a:pt x="5323215" y="0"/>
                </a:lnTo>
                <a:lnTo>
                  <a:pt x="5323215"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2809708" y="8260724"/>
            <a:ext cx="5323215" cy="996893"/>
          </a:xfrm>
          <a:custGeom>
            <a:avLst/>
            <a:gdLst/>
            <a:ahLst/>
            <a:cxnLst/>
            <a:rect r="r" b="b" t="t" l="l"/>
            <a:pathLst>
              <a:path h="996893" w="5323215">
                <a:moveTo>
                  <a:pt x="0" y="0"/>
                </a:moveTo>
                <a:lnTo>
                  <a:pt x="5323215" y="0"/>
                </a:lnTo>
                <a:lnTo>
                  <a:pt x="5323215"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0">
            <a:off x="15347464" y="5612600"/>
            <a:ext cx="3196273" cy="4114800"/>
          </a:xfrm>
          <a:custGeom>
            <a:avLst/>
            <a:gdLst/>
            <a:ahLst/>
            <a:cxnLst/>
            <a:rect r="r" b="b" t="t" l="l"/>
            <a:pathLst>
              <a:path h="4114800" w="3196273">
                <a:moveTo>
                  <a:pt x="3196272" y="0"/>
                </a:moveTo>
                <a:lnTo>
                  <a:pt x="0" y="0"/>
                </a:lnTo>
                <a:lnTo>
                  <a:pt x="0" y="4114800"/>
                </a:lnTo>
                <a:lnTo>
                  <a:pt x="3196272" y="4114800"/>
                </a:lnTo>
                <a:lnTo>
                  <a:pt x="319627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5735703" y="1159119"/>
            <a:ext cx="6816594" cy="2164268"/>
          </a:xfrm>
          <a:custGeom>
            <a:avLst/>
            <a:gdLst/>
            <a:ahLst/>
            <a:cxnLst/>
            <a:rect r="r" b="b" t="t" l="l"/>
            <a:pathLst>
              <a:path h="2164268" w="6816594">
                <a:moveTo>
                  <a:pt x="0" y="0"/>
                </a:moveTo>
                <a:lnTo>
                  <a:pt x="6816594" y="0"/>
                </a:lnTo>
                <a:lnTo>
                  <a:pt x="6816594" y="2164268"/>
                </a:lnTo>
                <a:lnTo>
                  <a:pt x="0" y="21642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5089283" y="1215314"/>
            <a:ext cx="8109434" cy="1430063"/>
          </a:xfrm>
          <a:prstGeom prst="rect">
            <a:avLst/>
          </a:prstGeom>
        </p:spPr>
        <p:txBody>
          <a:bodyPr anchor="t" rtlCol="false" tIns="0" lIns="0" bIns="0" rIns="0">
            <a:spAutoFit/>
          </a:bodyPr>
          <a:lstStyle/>
          <a:p>
            <a:pPr algn="ctr">
              <a:lnSpc>
                <a:spcPts val="10427"/>
              </a:lnSpc>
            </a:pPr>
            <a:r>
              <a:rPr lang="en-US" sz="7448">
                <a:solidFill>
                  <a:srgbClr val="FFFFF4"/>
                </a:solidFill>
                <a:latin typeface="Retropix"/>
              </a:rPr>
              <a:t>CONTENTS</a:t>
            </a:r>
          </a:p>
        </p:txBody>
      </p:sp>
      <p:sp>
        <p:nvSpPr>
          <p:cNvPr name="TextBox 13" id="13"/>
          <p:cNvSpPr txBox="true"/>
          <p:nvPr/>
        </p:nvSpPr>
        <p:spPr>
          <a:xfrm rot="0">
            <a:off x="4195807" y="4053848"/>
            <a:ext cx="3134978" cy="604520"/>
          </a:xfrm>
          <a:prstGeom prst="rect">
            <a:avLst/>
          </a:prstGeom>
        </p:spPr>
        <p:txBody>
          <a:bodyPr anchor="t" rtlCol="false" tIns="0" lIns="0" bIns="0" rIns="0">
            <a:spAutoFit/>
          </a:bodyPr>
          <a:lstStyle/>
          <a:p>
            <a:pPr algn="just">
              <a:lnSpc>
                <a:spcPts val="4480"/>
              </a:lnSpc>
            </a:pPr>
            <a:r>
              <a:rPr lang="en-US" sz="3200">
                <a:solidFill>
                  <a:srgbClr val="000000"/>
                </a:solidFill>
                <a:latin typeface="Retropix"/>
              </a:rPr>
              <a:t>The Team</a:t>
            </a:r>
          </a:p>
        </p:txBody>
      </p:sp>
      <p:sp>
        <p:nvSpPr>
          <p:cNvPr name="TextBox 14" id="14"/>
          <p:cNvSpPr txBox="true"/>
          <p:nvPr/>
        </p:nvSpPr>
        <p:spPr>
          <a:xfrm rot="0">
            <a:off x="4195807" y="5488890"/>
            <a:ext cx="3079792" cy="604520"/>
          </a:xfrm>
          <a:prstGeom prst="rect">
            <a:avLst/>
          </a:prstGeom>
        </p:spPr>
        <p:txBody>
          <a:bodyPr anchor="t" rtlCol="false" tIns="0" lIns="0" bIns="0" rIns="0">
            <a:spAutoFit/>
          </a:bodyPr>
          <a:lstStyle/>
          <a:p>
            <a:pPr algn="just">
              <a:lnSpc>
                <a:spcPts val="4480"/>
              </a:lnSpc>
            </a:pPr>
            <a:r>
              <a:rPr lang="en-US" sz="3200">
                <a:solidFill>
                  <a:srgbClr val="000000"/>
                </a:solidFill>
                <a:latin typeface="Retropix"/>
              </a:rPr>
              <a:t>Introduction</a:t>
            </a:r>
          </a:p>
        </p:txBody>
      </p:sp>
      <p:sp>
        <p:nvSpPr>
          <p:cNvPr name="TextBox 15" id="15"/>
          <p:cNvSpPr txBox="true"/>
          <p:nvPr/>
        </p:nvSpPr>
        <p:spPr>
          <a:xfrm rot="0">
            <a:off x="4165925" y="6941944"/>
            <a:ext cx="3637617" cy="604520"/>
          </a:xfrm>
          <a:prstGeom prst="rect">
            <a:avLst/>
          </a:prstGeom>
        </p:spPr>
        <p:txBody>
          <a:bodyPr anchor="t" rtlCol="false" tIns="0" lIns="0" bIns="0" rIns="0">
            <a:spAutoFit/>
          </a:bodyPr>
          <a:lstStyle/>
          <a:p>
            <a:pPr>
              <a:lnSpc>
                <a:spcPts val="4480"/>
              </a:lnSpc>
            </a:pPr>
            <a:r>
              <a:rPr lang="en-US" sz="3200">
                <a:solidFill>
                  <a:srgbClr val="000000"/>
                </a:solidFill>
                <a:latin typeface="Retropix"/>
              </a:rPr>
              <a:t>Our Aim</a:t>
            </a:r>
          </a:p>
        </p:txBody>
      </p:sp>
      <p:sp>
        <p:nvSpPr>
          <p:cNvPr name="TextBox 16" id="16"/>
          <p:cNvSpPr txBox="true"/>
          <p:nvPr/>
        </p:nvSpPr>
        <p:spPr>
          <a:xfrm rot="0">
            <a:off x="4165925" y="8397221"/>
            <a:ext cx="3745528" cy="590550"/>
          </a:xfrm>
          <a:prstGeom prst="rect">
            <a:avLst/>
          </a:prstGeom>
        </p:spPr>
        <p:txBody>
          <a:bodyPr anchor="t" rtlCol="false" tIns="0" lIns="0" bIns="0" rIns="0">
            <a:spAutoFit/>
          </a:bodyPr>
          <a:lstStyle/>
          <a:p>
            <a:pPr>
              <a:lnSpc>
                <a:spcPts val="4200"/>
              </a:lnSpc>
            </a:pPr>
            <a:r>
              <a:rPr lang="en-US" sz="3000" spc="-32">
                <a:solidFill>
                  <a:srgbClr val="000000"/>
                </a:solidFill>
                <a:latin typeface="Retropix"/>
              </a:rPr>
              <a:t>Design Flowchart</a:t>
            </a:r>
          </a:p>
        </p:txBody>
      </p:sp>
      <p:sp>
        <p:nvSpPr>
          <p:cNvPr name="TextBox 17" id="17"/>
          <p:cNvSpPr txBox="true"/>
          <p:nvPr/>
        </p:nvSpPr>
        <p:spPr>
          <a:xfrm rot="0">
            <a:off x="10571628" y="4556448"/>
            <a:ext cx="5307478" cy="596213"/>
          </a:xfrm>
          <a:prstGeom prst="rect">
            <a:avLst/>
          </a:prstGeom>
        </p:spPr>
        <p:txBody>
          <a:bodyPr anchor="t" rtlCol="false" tIns="0" lIns="0" bIns="0" rIns="0">
            <a:spAutoFit/>
          </a:bodyPr>
          <a:lstStyle/>
          <a:p>
            <a:pPr algn="just">
              <a:lnSpc>
                <a:spcPts val="4412"/>
              </a:lnSpc>
            </a:pPr>
            <a:r>
              <a:rPr lang="en-US" sz="3152">
                <a:solidFill>
                  <a:srgbClr val="000000"/>
                </a:solidFill>
                <a:latin typeface="Retropix"/>
              </a:rPr>
              <a:t>Dev Challenges</a:t>
            </a:r>
          </a:p>
        </p:txBody>
      </p:sp>
      <p:sp>
        <p:nvSpPr>
          <p:cNvPr name="TextBox 18" id="18"/>
          <p:cNvSpPr txBox="true"/>
          <p:nvPr/>
        </p:nvSpPr>
        <p:spPr>
          <a:xfrm rot="0">
            <a:off x="10573897" y="6184215"/>
            <a:ext cx="3132471" cy="604520"/>
          </a:xfrm>
          <a:prstGeom prst="rect">
            <a:avLst/>
          </a:prstGeom>
        </p:spPr>
        <p:txBody>
          <a:bodyPr anchor="t" rtlCol="false" tIns="0" lIns="0" bIns="0" rIns="0">
            <a:spAutoFit/>
          </a:bodyPr>
          <a:lstStyle/>
          <a:p>
            <a:pPr>
              <a:lnSpc>
                <a:spcPts val="4480"/>
              </a:lnSpc>
            </a:pPr>
            <a:r>
              <a:rPr lang="en-US" sz="3200">
                <a:solidFill>
                  <a:srgbClr val="000000"/>
                </a:solidFill>
                <a:latin typeface="Retropix"/>
              </a:rPr>
              <a:t>Future Goals</a:t>
            </a:r>
          </a:p>
        </p:txBody>
      </p:sp>
      <p:sp>
        <p:nvSpPr>
          <p:cNvPr name="TextBox 19" id="19"/>
          <p:cNvSpPr txBox="true"/>
          <p:nvPr/>
        </p:nvSpPr>
        <p:spPr>
          <a:xfrm rot="0">
            <a:off x="10571628" y="7819283"/>
            <a:ext cx="3132471" cy="604520"/>
          </a:xfrm>
          <a:prstGeom prst="rect">
            <a:avLst/>
          </a:prstGeom>
        </p:spPr>
        <p:txBody>
          <a:bodyPr anchor="t" rtlCol="false" tIns="0" lIns="0" bIns="0" rIns="0">
            <a:spAutoFit/>
          </a:bodyPr>
          <a:lstStyle/>
          <a:p>
            <a:pPr algn="just">
              <a:lnSpc>
                <a:spcPts val="4480"/>
              </a:lnSpc>
            </a:pPr>
            <a:r>
              <a:rPr lang="en-US" sz="3200">
                <a:solidFill>
                  <a:srgbClr val="000000"/>
                </a:solidFill>
                <a:latin typeface="Retropix"/>
              </a:rPr>
              <a:t>Summary</a:t>
            </a:r>
          </a:p>
        </p:txBody>
      </p:sp>
      <p:sp>
        <p:nvSpPr>
          <p:cNvPr name="TextBox 20" id="20"/>
          <p:cNvSpPr txBox="true"/>
          <p:nvPr/>
        </p:nvSpPr>
        <p:spPr>
          <a:xfrm rot="0">
            <a:off x="3202889" y="4053848"/>
            <a:ext cx="261270" cy="604520"/>
          </a:xfrm>
          <a:prstGeom prst="rect">
            <a:avLst/>
          </a:prstGeom>
        </p:spPr>
        <p:txBody>
          <a:bodyPr anchor="t" rtlCol="false" tIns="0" lIns="0" bIns="0" rIns="0">
            <a:spAutoFit/>
          </a:bodyPr>
          <a:lstStyle/>
          <a:p>
            <a:pPr algn="just">
              <a:lnSpc>
                <a:spcPts val="4480"/>
              </a:lnSpc>
            </a:pPr>
            <a:r>
              <a:rPr lang="en-US" sz="3200">
                <a:solidFill>
                  <a:srgbClr val="000000"/>
                </a:solidFill>
                <a:latin typeface="Retropix"/>
              </a:rPr>
              <a:t>1</a:t>
            </a:r>
          </a:p>
        </p:txBody>
      </p:sp>
      <p:sp>
        <p:nvSpPr>
          <p:cNvPr name="TextBox 21" id="21"/>
          <p:cNvSpPr txBox="true"/>
          <p:nvPr/>
        </p:nvSpPr>
        <p:spPr>
          <a:xfrm rot="0">
            <a:off x="3202889" y="5488775"/>
            <a:ext cx="261270" cy="604520"/>
          </a:xfrm>
          <a:prstGeom prst="rect">
            <a:avLst/>
          </a:prstGeom>
        </p:spPr>
        <p:txBody>
          <a:bodyPr anchor="t" rtlCol="false" tIns="0" lIns="0" bIns="0" rIns="0">
            <a:spAutoFit/>
          </a:bodyPr>
          <a:lstStyle/>
          <a:p>
            <a:pPr algn="just">
              <a:lnSpc>
                <a:spcPts val="4480"/>
              </a:lnSpc>
            </a:pPr>
            <a:r>
              <a:rPr lang="en-US" sz="3200">
                <a:solidFill>
                  <a:srgbClr val="000000"/>
                </a:solidFill>
                <a:latin typeface="Retropix"/>
              </a:rPr>
              <a:t>2</a:t>
            </a:r>
          </a:p>
        </p:txBody>
      </p:sp>
      <p:sp>
        <p:nvSpPr>
          <p:cNvPr name="TextBox 22" id="22"/>
          <p:cNvSpPr txBox="true"/>
          <p:nvPr/>
        </p:nvSpPr>
        <p:spPr>
          <a:xfrm rot="0">
            <a:off x="3202889" y="6923009"/>
            <a:ext cx="261270" cy="604520"/>
          </a:xfrm>
          <a:prstGeom prst="rect">
            <a:avLst/>
          </a:prstGeom>
        </p:spPr>
        <p:txBody>
          <a:bodyPr anchor="t" rtlCol="false" tIns="0" lIns="0" bIns="0" rIns="0">
            <a:spAutoFit/>
          </a:bodyPr>
          <a:lstStyle/>
          <a:p>
            <a:pPr algn="just">
              <a:lnSpc>
                <a:spcPts val="4480"/>
              </a:lnSpc>
            </a:pPr>
            <a:r>
              <a:rPr lang="en-US" sz="3200">
                <a:solidFill>
                  <a:srgbClr val="000000"/>
                </a:solidFill>
                <a:latin typeface="Retropix"/>
              </a:rPr>
              <a:t>3</a:t>
            </a:r>
          </a:p>
        </p:txBody>
      </p:sp>
      <p:sp>
        <p:nvSpPr>
          <p:cNvPr name="TextBox 23" id="23"/>
          <p:cNvSpPr txBox="true"/>
          <p:nvPr/>
        </p:nvSpPr>
        <p:spPr>
          <a:xfrm rot="0">
            <a:off x="3202889" y="8406746"/>
            <a:ext cx="261270" cy="604520"/>
          </a:xfrm>
          <a:prstGeom prst="rect">
            <a:avLst/>
          </a:prstGeom>
        </p:spPr>
        <p:txBody>
          <a:bodyPr anchor="t" rtlCol="false" tIns="0" lIns="0" bIns="0" rIns="0">
            <a:spAutoFit/>
          </a:bodyPr>
          <a:lstStyle/>
          <a:p>
            <a:pPr algn="just">
              <a:lnSpc>
                <a:spcPts val="4480"/>
              </a:lnSpc>
            </a:pPr>
            <a:r>
              <a:rPr lang="en-US" sz="3200">
                <a:solidFill>
                  <a:srgbClr val="000000"/>
                </a:solidFill>
                <a:latin typeface="Retropix"/>
              </a:rPr>
              <a:t>4</a:t>
            </a:r>
          </a:p>
        </p:txBody>
      </p:sp>
      <p:sp>
        <p:nvSpPr>
          <p:cNvPr name="TextBox 24" id="24"/>
          <p:cNvSpPr txBox="true"/>
          <p:nvPr/>
        </p:nvSpPr>
        <p:spPr>
          <a:xfrm rot="0">
            <a:off x="9602480" y="4556448"/>
            <a:ext cx="261270" cy="604520"/>
          </a:xfrm>
          <a:prstGeom prst="rect">
            <a:avLst/>
          </a:prstGeom>
        </p:spPr>
        <p:txBody>
          <a:bodyPr anchor="t" rtlCol="false" tIns="0" lIns="0" bIns="0" rIns="0">
            <a:spAutoFit/>
          </a:bodyPr>
          <a:lstStyle/>
          <a:p>
            <a:pPr algn="just">
              <a:lnSpc>
                <a:spcPts val="4480"/>
              </a:lnSpc>
            </a:pPr>
            <a:r>
              <a:rPr lang="en-US" sz="3200">
                <a:solidFill>
                  <a:srgbClr val="000000"/>
                </a:solidFill>
                <a:latin typeface="Retropix"/>
              </a:rPr>
              <a:t>5</a:t>
            </a:r>
          </a:p>
        </p:txBody>
      </p:sp>
      <p:sp>
        <p:nvSpPr>
          <p:cNvPr name="TextBox 25" id="25"/>
          <p:cNvSpPr txBox="true"/>
          <p:nvPr/>
        </p:nvSpPr>
        <p:spPr>
          <a:xfrm rot="0">
            <a:off x="9602480" y="6184215"/>
            <a:ext cx="261270" cy="604520"/>
          </a:xfrm>
          <a:prstGeom prst="rect">
            <a:avLst/>
          </a:prstGeom>
        </p:spPr>
        <p:txBody>
          <a:bodyPr anchor="t" rtlCol="false" tIns="0" lIns="0" bIns="0" rIns="0">
            <a:spAutoFit/>
          </a:bodyPr>
          <a:lstStyle/>
          <a:p>
            <a:pPr algn="just">
              <a:lnSpc>
                <a:spcPts val="4480"/>
              </a:lnSpc>
            </a:pPr>
            <a:r>
              <a:rPr lang="en-US" sz="3200">
                <a:solidFill>
                  <a:srgbClr val="000000"/>
                </a:solidFill>
                <a:latin typeface="Retropix"/>
              </a:rPr>
              <a:t>6</a:t>
            </a:r>
          </a:p>
        </p:txBody>
      </p:sp>
      <p:sp>
        <p:nvSpPr>
          <p:cNvPr name="TextBox 26" id="26"/>
          <p:cNvSpPr txBox="true"/>
          <p:nvPr/>
        </p:nvSpPr>
        <p:spPr>
          <a:xfrm rot="0">
            <a:off x="9602480" y="7808834"/>
            <a:ext cx="261270" cy="604520"/>
          </a:xfrm>
          <a:prstGeom prst="rect">
            <a:avLst/>
          </a:prstGeom>
        </p:spPr>
        <p:txBody>
          <a:bodyPr anchor="t" rtlCol="false" tIns="0" lIns="0" bIns="0" rIns="0">
            <a:spAutoFit/>
          </a:bodyPr>
          <a:lstStyle/>
          <a:p>
            <a:pPr algn="just">
              <a:lnSpc>
                <a:spcPts val="4480"/>
              </a:lnSpc>
            </a:pPr>
            <a:r>
              <a:rPr lang="en-US" sz="3200">
                <a:solidFill>
                  <a:srgbClr val="000000"/>
                </a:solidFill>
                <a:latin typeface="Retropix"/>
              </a:rPr>
              <a:t>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name="Freeform 3" id="3"/>
          <p:cNvSpPr/>
          <p:nvPr/>
        </p:nvSpPr>
        <p:spPr>
          <a:xfrm flipH="false" flipV="false" rot="0">
            <a:off x="14279484" y="1647235"/>
            <a:ext cx="3215482" cy="2194566"/>
          </a:xfrm>
          <a:custGeom>
            <a:avLst/>
            <a:gdLst/>
            <a:ahLst/>
            <a:cxnLst/>
            <a:rect r="r" b="b" t="t" l="l"/>
            <a:pathLst>
              <a:path h="2194566" w="3215482">
                <a:moveTo>
                  <a:pt x="0" y="0"/>
                </a:moveTo>
                <a:lnTo>
                  <a:pt x="3215482" y="0"/>
                </a:lnTo>
                <a:lnTo>
                  <a:pt x="3215482" y="2194566"/>
                </a:lnTo>
                <a:lnTo>
                  <a:pt x="0" y="2194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466979" y="608253"/>
            <a:ext cx="7354043" cy="2334909"/>
          </a:xfrm>
          <a:custGeom>
            <a:avLst/>
            <a:gdLst/>
            <a:ahLst/>
            <a:cxnLst/>
            <a:rect r="r" b="b" t="t" l="l"/>
            <a:pathLst>
              <a:path h="2334909" w="7354043">
                <a:moveTo>
                  <a:pt x="0" y="0"/>
                </a:moveTo>
                <a:lnTo>
                  <a:pt x="7354042" y="0"/>
                </a:lnTo>
                <a:lnTo>
                  <a:pt x="7354042" y="2334909"/>
                </a:lnTo>
                <a:lnTo>
                  <a:pt x="0" y="23349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62334" y="3841801"/>
            <a:ext cx="6038741" cy="5423887"/>
          </a:xfrm>
          <a:custGeom>
            <a:avLst/>
            <a:gdLst/>
            <a:ahLst/>
            <a:cxnLst/>
            <a:rect r="r" b="b" t="t" l="l"/>
            <a:pathLst>
              <a:path h="5423887" w="6038741">
                <a:moveTo>
                  <a:pt x="0" y="0"/>
                </a:moveTo>
                <a:lnTo>
                  <a:pt x="6038741" y="0"/>
                </a:lnTo>
                <a:lnTo>
                  <a:pt x="6038741" y="5423887"/>
                </a:lnTo>
                <a:lnTo>
                  <a:pt x="0" y="54238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9985">
            <a:off x="5468967" y="523412"/>
            <a:ext cx="6786809" cy="1731102"/>
          </a:xfrm>
          <a:prstGeom prst="rect">
            <a:avLst/>
          </a:prstGeom>
        </p:spPr>
        <p:txBody>
          <a:bodyPr anchor="t" rtlCol="false" tIns="0" lIns="0" bIns="0" rIns="0">
            <a:spAutoFit/>
          </a:bodyPr>
          <a:lstStyle/>
          <a:p>
            <a:pPr algn="ctr">
              <a:lnSpc>
                <a:spcPts val="12734"/>
              </a:lnSpc>
            </a:pPr>
            <a:r>
              <a:rPr lang="en-US" sz="9096">
                <a:solidFill>
                  <a:srgbClr val="FFFFFF"/>
                </a:solidFill>
                <a:latin typeface="Retropix"/>
              </a:rPr>
              <a:t>THE TEAM</a:t>
            </a:r>
          </a:p>
        </p:txBody>
      </p:sp>
      <p:sp>
        <p:nvSpPr>
          <p:cNvPr name="TextBox 7" id="7"/>
          <p:cNvSpPr txBox="true"/>
          <p:nvPr/>
        </p:nvSpPr>
        <p:spPr>
          <a:xfrm rot="9985">
            <a:off x="6869195" y="4039757"/>
            <a:ext cx="10618989" cy="4856526"/>
          </a:xfrm>
          <a:prstGeom prst="rect">
            <a:avLst/>
          </a:prstGeom>
        </p:spPr>
        <p:txBody>
          <a:bodyPr anchor="t" rtlCol="false" tIns="0" lIns="0" bIns="0" rIns="0">
            <a:spAutoFit/>
          </a:bodyPr>
          <a:lstStyle/>
          <a:p>
            <a:pPr algn="ctr">
              <a:lnSpc>
                <a:spcPts val="6367"/>
              </a:lnSpc>
            </a:pPr>
            <a:r>
              <a:rPr lang="en-US" sz="4548">
                <a:solidFill>
                  <a:srgbClr val="FFFFFF"/>
                </a:solidFill>
                <a:latin typeface="Retropix"/>
              </a:rPr>
              <a:t>SIDHANT THALOR</a:t>
            </a:r>
          </a:p>
          <a:p>
            <a:pPr algn="ctr">
              <a:lnSpc>
                <a:spcPts val="6367"/>
              </a:lnSpc>
            </a:pPr>
            <a:r>
              <a:rPr lang="en-US" sz="4548">
                <a:solidFill>
                  <a:srgbClr val="FFFFFF"/>
                </a:solidFill>
                <a:latin typeface="Retropix"/>
              </a:rPr>
              <a:t>ROHAN NIMESH</a:t>
            </a:r>
          </a:p>
          <a:p>
            <a:pPr algn="ctr">
              <a:lnSpc>
                <a:spcPts val="6367"/>
              </a:lnSpc>
            </a:pPr>
            <a:r>
              <a:rPr lang="en-US" sz="4548">
                <a:solidFill>
                  <a:srgbClr val="FFFFFF"/>
                </a:solidFill>
                <a:latin typeface="Retropix"/>
              </a:rPr>
              <a:t>ADITI VERMA</a:t>
            </a:r>
          </a:p>
          <a:p>
            <a:pPr algn="ctr">
              <a:lnSpc>
                <a:spcPts val="6367"/>
              </a:lnSpc>
            </a:pPr>
            <a:r>
              <a:rPr lang="en-US" sz="4548">
                <a:solidFill>
                  <a:srgbClr val="FFFFFF"/>
                </a:solidFill>
                <a:latin typeface="Retropix"/>
              </a:rPr>
              <a:t>SARTHAK PASWAN</a:t>
            </a:r>
          </a:p>
          <a:p>
            <a:pPr algn="ctr">
              <a:lnSpc>
                <a:spcPts val="6367"/>
              </a:lnSpc>
            </a:pPr>
            <a:r>
              <a:rPr lang="en-US" sz="4548">
                <a:solidFill>
                  <a:srgbClr val="FFFFFF"/>
                </a:solidFill>
                <a:latin typeface="Retropix"/>
              </a:rPr>
              <a:t>SANSKAR YADUKA</a:t>
            </a:r>
          </a:p>
          <a:p>
            <a:pPr algn="ctr">
              <a:lnSpc>
                <a:spcPts val="6367"/>
              </a:lnSpc>
            </a:pPr>
            <a:r>
              <a:rPr lang="en-US" sz="4548">
                <a:solidFill>
                  <a:srgbClr val="FFFFFF"/>
                </a:solidFill>
                <a:latin typeface="Retropix"/>
              </a:rPr>
              <a:t>DIPENDRA SINGH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435" t="-23088" r="-4539" b="-26233"/>
            </a:stretch>
          </a:blipFill>
        </p:spPr>
      </p:sp>
      <p:sp>
        <p:nvSpPr>
          <p:cNvPr name="Freeform 3" id="3"/>
          <p:cNvSpPr/>
          <p:nvPr/>
        </p:nvSpPr>
        <p:spPr>
          <a:xfrm flipH="false" flipV="false" rot="0">
            <a:off x="15548399" y="7091327"/>
            <a:ext cx="2435053" cy="2657300"/>
          </a:xfrm>
          <a:custGeom>
            <a:avLst/>
            <a:gdLst/>
            <a:ahLst/>
            <a:cxnLst/>
            <a:rect r="r" b="b" t="t" l="l"/>
            <a:pathLst>
              <a:path h="2657300" w="2435053">
                <a:moveTo>
                  <a:pt x="0" y="0"/>
                </a:moveTo>
                <a:lnTo>
                  <a:pt x="2435052" y="0"/>
                </a:lnTo>
                <a:lnTo>
                  <a:pt x="2435052" y="2657299"/>
                </a:lnTo>
                <a:lnTo>
                  <a:pt x="0" y="26572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657867" y="6945320"/>
            <a:ext cx="3186881" cy="2949314"/>
          </a:xfrm>
          <a:custGeom>
            <a:avLst/>
            <a:gdLst/>
            <a:ahLst/>
            <a:cxnLst/>
            <a:rect r="r" b="b" t="t" l="l"/>
            <a:pathLst>
              <a:path h="2949314" w="3186881">
                <a:moveTo>
                  <a:pt x="3186882" y="0"/>
                </a:moveTo>
                <a:lnTo>
                  <a:pt x="0" y="0"/>
                </a:lnTo>
                <a:lnTo>
                  <a:pt x="0" y="2949314"/>
                </a:lnTo>
                <a:lnTo>
                  <a:pt x="3186882" y="2949314"/>
                </a:lnTo>
                <a:lnTo>
                  <a:pt x="318688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10627">
            <a:off x="4159105" y="634531"/>
            <a:ext cx="9969784" cy="2033104"/>
          </a:xfrm>
          <a:prstGeom prst="rect">
            <a:avLst/>
          </a:prstGeom>
        </p:spPr>
        <p:txBody>
          <a:bodyPr anchor="t" rtlCol="false" tIns="0" lIns="0" bIns="0" rIns="0">
            <a:spAutoFit/>
          </a:bodyPr>
          <a:lstStyle/>
          <a:p>
            <a:pPr algn="ctr">
              <a:lnSpc>
                <a:spcPts val="14989"/>
              </a:lnSpc>
            </a:pPr>
            <a:r>
              <a:rPr lang="en-US" sz="10706">
                <a:solidFill>
                  <a:srgbClr val="FFFFFF"/>
                </a:solidFill>
                <a:latin typeface="Retropix"/>
              </a:rPr>
              <a:t>INTRODUCTION</a:t>
            </a:r>
          </a:p>
        </p:txBody>
      </p:sp>
      <p:sp>
        <p:nvSpPr>
          <p:cNvPr name="TextBox 6" id="6"/>
          <p:cNvSpPr txBox="true"/>
          <p:nvPr/>
        </p:nvSpPr>
        <p:spPr>
          <a:xfrm rot="0">
            <a:off x="3185589" y="3212152"/>
            <a:ext cx="12362810" cy="5393436"/>
          </a:xfrm>
          <a:prstGeom prst="rect">
            <a:avLst/>
          </a:prstGeom>
        </p:spPr>
        <p:txBody>
          <a:bodyPr anchor="t" rtlCol="false" tIns="0" lIns="0" bIns="0" rIns="0">
            <a:spAutoFit/>
          </a:bodyPr>
          <a:lstStyle/>
          <a:p>
            <a:pPr algn="ctr">
              <a:lnSpc>
                <a:spcPts val="4752"/>
              </a:lnSpc>
            </a:pPr>
            <a:r>
              <a:rPr lang="en-US" sz="3600">
                <a:solidFill>
                  <a:srgbClr val="FFFFFF"/>
                </a:solidFill>
                <a:latin typeface="Balsamiq Sans"/>
              </a:rPr>
              <a:t>This project was conceived with the aim of creating a Virtual Reality application tailored specifically for users seeking moments of tranquil meditation within a virtual environment. By immersing users in serene virtual spaces, the app strives to cultivate a sense of calmness and promote psychological well-being. Through the utilization of immersive technology, the application seeks to provide users with a transformative experience conducive to relaxation and mental rejuvenation.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1028700" y="5143500"/>
            <a:ext cx="6492781" cy="4114800"/>
          </a:xfrm>
          <a:custGeom>
            <a:avLst/>
            <a:gdLst/>
            <a:ahLst/>
            <a:cxnLst/>
            <a:rect r="r" b="b" t="t" l="l"/>
            <a:pathLst>
              <a:path h="4114800" w="6492781">
                <a:moveTo>
                  <a:pt x="0" y="0"/>
                </a:moveTo>
                <a:lnTo>
                  <a:pt x="6492781" y="0"/>
                </a:lnTo>
                <a:lnTo>
                  <a:pt x="649278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9985">
            <a:off x="1865138" y="1246520"/>
            <a:ext cx="4819905" cy="1908176"/>
          </a:xfrm>
          <a:prstGeom prst="rect">
            <a:avLst/>
          </a:prstGeom>
        </p:spPr>
        <p:txBody>
          <a:bodyPr anchor="t" rtlCol="false" tIns="0" lIns="0" bIns="0" rIns="0">
            <a:spAutoFit/>
          </a:bodyPr>
          <a:lstStyle/>
          <a:p>
            <a:pPr algn="ctr">
              <a:lnSpc>
                <a:spcPts val="13999"/>
              </a:lnSpc>
            </a:pPr>
            <a:r>
              <a:rPr lang="en-US" sz="9999">
                <a:solidFill>
                  <a:srgbClr val="FFFFFF"/>
                </a:solidFill>
                <a:latin typeface="Retropix"/>
              </a:rPr>
              <a:t>OUR AIM</a:t>
            </a:r>
          </a:p>
        </p:txBody>
      </p:sp>
      <p:sp>
        <p:nvSpPr>
          <p:cNvPr name="TextBox 5" id="5"/>
          <p:cNvSpPr txBox="true"/>
          <p:nvPr/>
        </p:nvSpPr>
        <p:spPr>
          <a:xfrm rot="0">
            <a:off x="8335007" y="2438400"/>
            <a:ext cx="8924293" cy="5334000"/>
          </a:xfrm>
          <a:prstGeom prst="rect">
            <a:avLst/>
          </a:prstGeom>
        </p:spPr>
        <p:txBody>
          <a:bodyPr anchor="t" rtlCol="false" tIns="0" lIns="0" bIns="0" rIns="0">
            <a:spAutoFit/>
          </a:bodyPr>
          <a:lstStyle/>
          <a:p>
            <a:pPr algn="ctr">
              <a:lnSpc>
                <a:spcPts val="4200"/>
              </a:lnSpc>
            </a:pPr>
            <a:r>
              <a:rPr lang="en-US" sz="3000">
                <a:solidFill>
                  <a:srgbClr val="FFFFFF"/>
                </a:solidFill>
                <a:latin typeface="Balsamiq Sans"/>
              </a:rPr>
              <a:t>We aimed to develop a virtual reality environment that can help the user meditate using guided meditation techniques, explore different breathing styles and put them into practice in an environment that feels natural and scenic while at the comfort of their home. </a:t>
            </a:r>
          </a:p>
          <a:p>
            <a:pPr algn="ctr">
              <a:lnSpc>
                <a:spcPts val="4200"/>
              </a:lnSpc>
            </a:pPr>
          </a:p>
          <a:p>
            <a:pPr algn="ctr" marL="0" indent="0" lvl="0">
              <a:lnSpc>
                <a:spcPts val="4200"/>
              </a:lnSpc>
              <a:spcBef>
                <a:spcPct val="0"/>
              </a:spcBef>
            </a:pPr>
            <a:r>
              <a:rPr lang="en-US" sz="3000">
                <a:solidFill>
                  <a:srgbClr val="FFFFFF"/>
                </a:solidFill>
                <a:latin typeface="Balsamiq Sans"/>
              </a:rPr>
              <a:t>We wanted the app to be the best way possible for users to feel relaxed, improve their focus and concentration and reduce their stress.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name="TextBox 3" id="3"/>
          <p:cNvSpPr txBox="true"/>
          <p:nvPr/>
        </p:nvSpPr>
        <p:spPr>
          <a:xfrm rot="0">
            <a:off x="6447222" y="244475"/>
            <a:ext cx="6203851" cy="784225"/>
          </a:xfrm>
          <a:prstGeom prst="rect">
            <a:avLst/>
          </a:prstGeom>
        </p:spPr>
        <p:txBody>
          <a:bodyPr anchor="t" rtlCol="false" tIns="0" lIns="0" bIns="0" rIns="0">
            <a:spAutoFit/>
          </a:bodyPr>
          <a:lstStyle/>
          <a:p>
            <a:pPr algn="ctr" marL="0" indent="0" lvl="0">
              <a:lnSpc>
                <a:spcPts val="5150"/>
              </a:lnSpc>
              <a:spcBef>
                <a:spcPct val="0"/>
              </a:spcBef>
            </a:pPr>
            <a:r>
              <a:rPr lang="en-US" sz="5000">
                <a:solidFill>
                  <a:srgbClr val="FFFFFF"/>
                </a:solidFill>
                <a:latin typeface="Retropix"/>
              </a:rPr>
              <a:t>DESIGN FLOWCHART</a:t>
            </a:r>
          </a:p>
        </p:txBody>
      </p:sp>
      <p:pic>
        <p:nvPicPr>
          <p:cNvPr name="Picture 4" id="4"/>
          <p:cNvPicPr>
            <a:picLocks noChangeAspect="true"/>
          </p:cNvPicPr>
          <p:nvPr/>
        </p:nvPicPr>
        <p:blipFill>
          <a:blip r:embed="rId3"/>
          <a:srcRect l="0" t="0" r="0" b="0"/>
          <a:stretch>
            <a:fillRect/>
          </a:stretch>
        </p:blipFill>
        <p:spPr>
          <a:xfrm flipH="false" flipV="false" rot="-1213991">
            <a:off x="364215" y="350699"/>
            <a:ext cx="1328969" cy="1468474"/>
          </a:xfrm>
          <a:prstGeom prst="rect">
            <a:avLst/>
          </a:prstGeom>
        </p:spPr>
      </p:pic>
      <p:grpSp>
        <p:nvGrpSpPr>
          <p:cNvPr name="Group 5" id="5"/>
          <p:cNvGrpSpPr/>
          <p:nvPr/>
        </p:nvGrpSpPr>
        <p:grpSpPr>
          <a:xfrm rot="0">
            <a:off x="8816155" y="1374051"/>
            <a:ext cx="2085255" cy="629621"/>
            <a:chOff x="0" y="0"/>
            <a:chExt cx="543630" cy="164143"/>
          </a:xfrm>
        </p:grpSpPr>
        <p:sp>
          <p:nvSpPr>
            <p:cNvPr name="Freeform 6" id="6"/>
            <p:cNvSpPr/>
            <p:nvPr/>
          </p:nvSpPr>
          <p:spPr>
            <a:xfrm flipH="false" flipV="false" rot="0">
              <a:off x="0" y="0"/>
              <a:ext cx="543630" cy="164143"/>
            </a:xfrm>
            <a:custGeom>
              <a:avLst/>
              <a:gdLst/>
              <a:ahLst/>
              <a:cxnLst/>
              <a:rect r="r" b="b" t="t" l="l"/>
              <a:pathLst>
                <a:path h="164143" w="543630">
                  <a:moveTo>
                    <a:pt x="0" y="0"/>
                  </a:moveTo>
                  <a:lnTo>
                    <a:pt x="543630" y="0"/>
                  </a:lnTo>
                  <a:lnTo>
                    <a:pt x="543630" y="164143"/>
                  </a:lnTo>
                  <a:lnTo>
                    <a:pt x="0" y="164143"/>
                  </a:lnTo>
                  <a:close/>
                </a:path>
              </a:pathLst>
            </a:custGeom>
            <a:solidFill>
              <a:srgbClr val="B2B0A8"/>
            </a:solidFill>
          </p:spPr>
        </p:sp>
        <p:sp>
          <p:nvSpPr>
            <p:cNvPr name="TextBox 7" id="7"/>
            <p:cNvSpPr txBox="true"/>
            <p:nvPr/>
          </p:nvSpPr>
          <p:spPr>
            <a:xfrm>
              <a:off x="0" y="-38100"/>
              <a:ext cx="543630" cy="202243"/>
            </a:xfrm>
            <a:prstGeom prst="rect">
              <a:avLst/>
            </a:prstGeom>
          </p:spPr>
          <p:txBody>
            <a:bodyPr anchor="ctr" rtlCol="false" tIns="51321" lIns="51321" bIns="51321" rIns="51321"/>
            <a:lstStyle/>
            <a:p>
              <a:pPr algn="ctr">
                <a:lnSpc>
                  <a:spcPts val="2660"/>
                </a:lnSpc>
                <a:spcBef>
                  <a:spcPct val="0"/>
                </a:spcBef>
              </a:pPr>
              <a:r>
                <a:rPr lang="en-US" sz="1900">
                  <a:solidFill>
                    <a:srgbClr val="004AAD"/>
                  </a:solidFill>
                  <a:latin typeface="Pixelated"/>
                </a:rPr>
                <a:t>start page</a:t>
              </a:r>
            </a:p>
          </p:txBody>
        </p:sp>
      </p:grpSp>
      <p:grpSp>
        <p:nvGrpSpPr>
          <p:cNvPr name="Group 8" id="8"/>
          <p:cNvGrpSpPr/>
          <p:nvPr/>
        </p:nvGrpSpPr>
        <p:grpSpPr>
          <a:xfrm rot="0">
            <a:off x="8520327" y="2729888"/>
            <a:ext cx="2677663" cy="1381444"/>
            <a:chOff x="0" y="0"/>
            <a:chExt cx="698072" cy="360145"/>
          </a:xfrm>
        </p:grpSpPr>
        <p:sp>
          <p:nvSpPr>
            <p:cNvPr name="Freeform 9" id="9"/>
            <p:cNvSpPr/>
            <p:nvPr/>
          </p:nvSpPr>
          <p:spPr>
            <a:xfrm flipH="false" flipV="false" rot="0">
              <a:off x="0" y="0"/>
              <a:ext cx="698072" cy="360145"/>
            </a:xfrm>
            <a:custGeom>
              <a:avLst/>
              <a:gdLst/>
              <a:ahLst/>
              <a:cxnLst/>
              <a:rect r="r" b="b" t="t" l="l"/>
              <a:pathLst>
                <a:path h="360145" w="698072">
                  <a:moveTo>
                    <a:pt x="0" y="0"/>
                  </a:moveTo>
                  <a:lnTo>
                    <a:pt x="698072" y="0"/>
                  </a:lnTo>
                  <a:lnTo>
                    <a:pt x="698072" y="360145"/>
                  </a:lnTo>
                  <a:lnTo>
                    <a:pt x="0" y="360145"/>
                  </a:lnTo>
                  <a:close/>
                </a:path>
              </a:pathLst>
            </a:custGeom>
            <a:solidFill>
              <a:srgbClr val="B2B0A8"/>
            </a:solidFill>
          </p:spPr>
        </p:sp>
        <p:sp>
          <p:nvSpPr>
            <p:cNvPr name="TextBox 10" id="10"/>
            <p:cNvSpPr txBox="true"/>
            <p:nvPr/>
          </p:nvSpPr>
          <p:spPr>
            <a:xfrm>
              <a:off x="0" y="-38100"/>
              <a:ext cx="698072" cy="398245"/>
            </a:xfrm>
            <a:prstGeom prst="rect">
              <a:avLst/>
            </a:prstGeom>
          </p:spPr>
          <p:txBody>
            <a:bodyPr anchor="ctr" rtlCol="false" tIns="51321" lIns="51321" bIns="51321" rIns="51321"/>
            <a:lstStyle/>
            <a:p>
              <a:pPr algn="ctr">
                <a:lnSpc>
                  <a:spcPts val="2660"/>
                </a:lnSpc>
              </a:pPr>
              <a:r>
                <a:rPr lang="en-US" sz="1900">
                  <a:solidFill>
                    <a:srgbClr val="004AAD"/>
                  </a:solidFill>
                  <a:latin typeface="Pixelated"/>
                </a:rPr>
                <a:t>Play</a:t>
              </a:r>
            </a:p>
            <a:p>
              <a:pPr algn="ctr">
                <a:lnSpc>
                  <a:spcPts val="2660"/>
                </a:lnSpc>
              </a:pPr>
              <a:r>
                <a:rPr lang="en-US" sz="1900">
                  <a:solidFill>
                    <a:srgbClr val="004AAD"/>
                  </a:solidFill>
                  <a:latin typeface="Pixelated"/>
                </a:rPr>
                <a:t>Settings</a:t>
              </a:r>
            </a:p>
            <a:p>
              <a:pPr algn="ctr">
                <a:lnSpc>
                  <a:spcPts val="2660"/>
                </a:lnSpc>
                <a:spcBef>
                  <a:spcPct val="0"/>
                </a:spcBef>
              </a:pPr>
              <a:r>
                <a:rPr lang="en-US" sz="1900">
                  <a:solidFill>
                    <a:srgbClr val="004AAD"/>
                  </a:solidFill>
                  <a:latin typeface="Pixelated"/>
                </a:rPr>
                <a:t>Quit</a:t>
              </a:r>
            </a:p>
          </p:txBody>
        </p:sp>
      </p:grpSp>
      <p:grpSp>
        <p:nvGrpSpPr>
          <p:cNvPr name="Group 11" id="11"/>
          <p:cNvGrpSpPr/>
          <p:nvPr/>
        </p:nvGrpSpPr>
        <p:grpSpPr>
          <a:xfrm rot="0">
            <a:off x="13796682" y="3015016"/>
            <a:ext cx="2085255" cy="773836"/>
            <a:chOff x="0" y="0"/>
            <a:chExt cx="543630" cy="201740"/>
          </a:xfrm>
        </p:grpSpPr>
        <p:sp>
          <p:nvSpPr>
            <p:cNvPr name="Freeform 12" id="12"/>
            <p:cNvSpPr/>
            <p:nvPr/>
          </p:nvSpPr>
          <p:spPr>
            <a:xfrm flipH="false" flipV="false" rot="0">
              <a:off x="0" y="0"/>
              <a:ext cx="543630" cy="201740"/>
            </a:xfrm>
            <a:custGeom>
              <a:avLst/>
              <a:gdLst/>
              <a:ahLst/>
              <a:cxnLst/>
              <a:rect r="r" b="b" t="t" l="l"/>
              <a:pathLst>
                <a:path h="201740" w="543630">
                  <a:moveTo>
                    <a:pt x="0" y="0"/>
                  </a:moveTo>
                  <a:lnTo>
                    <a:pt x="543630" y="0"/>
                  </a:lnTo>
                  <a:lnTo>
                    <a:pt x="543630" y="201740"/>
                  </a:lnTo>
                  <a:lnTo>
                    <a:pt x="0" y="201740"/>
                  </a:lnTo>
                  <a:close/>
                </a:path>
              </a:pathLst>
            </a:custGeom>
            <a:solidFill>
              <a:srgbClr val="B2B0A8"/>
            </a:solidFill>
          </p:spPr>
        </p:sp>
        <p:sp>
          <p:nvSpPr>
            <p:cNvPr name="TextBox 13" id="13"/>
            <p:cNvSpPr txBox="true"/>
            <p:nvPr/>
          </p:nvSpPr>
          <p:spPr>
            <a:xfrm>
              <a:off x="0" y="-38100"/>
              <a:ext cx="543630" cy="239840"/>
            </a:xfrm>
            <a:prstGeom prst="rect">
              <a:avLst/>
            </a:prstGeom>
          </p:spPr>
          <p:txBody>
            <a:bodyPr anchor="ctr" rtlCol="false" tIns="51321" lIns="51321" bIns="51321" rIns="51321"/>
            <a:lstStyle/>
            <a:p>
              <a:pPr algn="ctr">
                <a:lnSpc>
                  <a:spcPts val="2660"/>
                </a:lnSpc>
              </a:pPr>
              <a:r>
                <a:rPr lang="en-US" sz="1900">
                  <a:solidFill>
                    <a:srgbClr val="004AAD"/>
                  </a:solidFill>
                  <a:latin typeface="Pixelated"/>
                </a:rPr>
                <a:t>Volume Settings</a:t>
              </a:r>
            </a:p>
            <a:p>
              <a:pPr algn="ctr">
                <a:lnSpc>
                  <a:spcPts val="2660"/>
                </a:lnSpc>
                <a:spcBef>
                  <a:spcPct val="0"/>
                </a:spcBef>
              </a:pPr>
              <a:r>
                <a:rPr lang="en-US" sz="1900">
                  <a:solidFill>
                    <a:srgbClr val="004AAD"/>
                  </a:solidFill>
                  <a:latin typeface="Pixelated"/>
                </a:rPr>
                <a:t>back </a:t>
              </a:r>
            </a:p>
          </p:txBody>
        </p:sp>
      </p:grpSp>
      <p:grpSp>
        <p:nvGrpSpPr>
          <p:cNvPr name="Group 14" id="14"/>
          <p:cNvGrpSpPr/>
          <p:nvPr/>
        </p:nvGrpSpPr>
        <p:grpSpPr>
          <a:xfrm rot="0">
            <a:off x="3901422" y="3105800"/>
            <a:ext cx="2085255" cy="629621"/>
            <a:chOff x="0" y="0"/>
            <a:chExt cx="543630" cy="164143"/>
          </a:xfrm>
        </p:grpSpPr>
        <p:sp>
          <p:nvSpPr>
            <p:cNvPr name="Freeform 15" id="15"/>
            <p:cNvSpPr/>
            <p:nvPr/>
          </p:nvSpPr>
          <p:spPr>
            <a:xfrm flipH="false" flipV="false" rot="0">
              <a:off x="0" y="0"/>
              <a:ext cx="543630" cy="164143"/>
            </a:xfrm>
            <a:custGeom>
              <a:avLst/>
              <a:gdLst/>
              <a:ahLst/>
              <a:cxnLst/>
              <a:rect r="r" b="b" t="t" l="l"/>
              <a:pathLst>
                <a:path h="164143" w="543630">
                  <a:moveTo>
                    <a:pt x="0" y="0"/>
                  </a:moveTo>
                  <a:lnTo>
                    <a:pt x="543630" y="0"/>
                  </a:lnTo>
                  <a:lnTo>
                    <a:pt x="543630" y="164143"/>
                  </a:lnTo>
                  <a:lnTo>
                    <a:pt x="0" y="164143"/>
                  </a:lnTo>
                  <a:close/>
                </a:path>
              </a:pathLst>
            </a:custGeom>
            <a:solidFill>
              <a:srgbClr val="B2B0A8"/>
            </a:solidFill>
          </p:spPr>
        </p:sp>
        <p:sp>
          <p:nvSpPr>
            <p:cNvPr name="TextBox 16" id="16"/>
            <p:cNvSpPr txBox="true"/>
            <p:nvPr/>
          </p:nvSpPr>
          <p:spPr>
            <a:xfrm>
              <a:off x="0" y="-38100"/>
              <a:ext cx="543630" cy="202243"/>
            </a:xfrm>
            <a:prstGeom prst="rect">
              <a:avLst/>
            </a:prstGeom>
          </p:spPr>
          <p:txBody>
            <a:bodyPr anchor="ctr" rtlCol="false" tIns="51321" lIns="51321" bIns="51321" rIns="51321"/>
            <a:lstStyle/>
            <a:p>
              <a:pPr algn="ctr">
                <a:lnSpc>
                  <a:spcPts val="2660"/>
                </a:lnSpc>
                <a:spcBef>
                  <a:spcPct val="0"/>
                </a:spcBef>
              </a:pPr>
              <a:r>
                <a:rPr lang="en-US" sz="1900">
                  <a:solidFill>
                    <a:srgbClr val="004AAD"/>
                  </a:solidFill>
                  <a:latin typeface="Pixelated"/>
                </a:rPr>
                <a:t>Game End</a:t>
              </a:r>
            </a:p>
          </p:txBody>
        </p:sp>
      </p:grpSp>
      <p:grpSp>
        <p:nvGrpSpPr>
          <p:cNvPr name="Group 17" id="17"/>
          <p:cNvGrpSpPr/>
          <p:nvPr/>
        </p:nvGrpSpPr>
        <p:grpSpPr>
          <a:xfrm rot="0">
            <a:off x="8001719" y="5149754"/>
            <a:ext cx="3642444" cy="1652260"/>
            <a:chOff x="0" y="0"/>
            <a:chExt cx="949592" cy="430747"/>
          </a:xfrm>
        </p:grpSpPr>
        <p:sp>
          <p:nvSpPr>
            <p:cNvPr name="Freeform 18" id="18"/>
            <p:cNvSpPr/>
            <p:nvPr/>
          </p:nvSpPr>
          <p:spPr>
            <a:xfrm flipH="false" flipV="false" rot="0">
              <a:off x="0" y="0"/>
              <a:ext cx="949592" cy="430747"/>
            </a:xfrm>
            <a:custGeom>
              <a:avLst/>
              <a:gdLst/>
              <a:ahLst/>
              <a:cxnLst/>
              <a:rect r="r" b="b" t="t" l="l"/>
              <a:pathLst>
                <a:path h="430747" w="949592">
                  <a:moveTo>
                    <a:pt x="0" y="0"/>
                  </a:moveTo>
                  <a:lnTo>
                    <a:pt x="949592" y="0"/>
                  </a:lnTo>
                  <a:lnTo>
                    <a:pt x="949592" y="430747"/>
                  </a:lnTo>
                  <a:lnTo>
                    <a:pt x="0" y="430747"/>
                  </a:lnTo>
                  <a:close/>
                </a:path>
              </a:pathLst>
            </a:custGeom>
            <a:solidFill>
              <a:srgbClr val="B2B0A8"/>
            </a:solidFill>
          </p:spPr>
        </p:sp>
        <p:sp>
          <p:nvSpPr>
            <p:cNvPr name="TextBox 19" id="19"/>
            <p:cNvSpPr txBox="true"/>
            <p:nvPr/>
          </p:nvSpPr>
          <p:spPr>
            <a:xfrm>
              <a:off x="0" y="-38100"/>
              <a:ext cx="949592" cy="468847"/>
            </a:xfrm>
            <a:prstGeom prst="rect">
              <a:avLst/>
            </a:prstGeom>
          </p:spPr>
          <p:txBody>
            <a:bodyPr anchor="ctr" rtlCol="false" tIns="51321" lIns="51321" bIns="51321" rIns="51321"/>
            <a:lstStyle/>
            <a:p>
              <a:pPr algn="ctr">
                <a:lnSpc>
                  <a:spcPts val="2660"/>
                </a:lnSpc>
              </a:pPr>
              <a:r>
                <a:rPr lang="en-US" sz="1900">
                  <a:solidFill>
                    <a:srgbClr val="004AAD"/>
                  </a:solidFill>
                  <a:latin typeface="Pixelated"/>
                </a:rPr>
                <a:t>World Select</a:t>
              </a:r>
            </a:p>
            <a:p>
              <a:pPr algn="ctr">
                <a:lnSpc>
                  <a:spcPts val="2660"/>
                </a:lnSpc>
              </a:pPr>
              <a:r>
                <a:rPr lang="en-US" sz="1900">
                  <a:solidFill>
                    <a:srgbClr val="004AAD"/>
                  </a:solidFill>
                  <a:latin typeface="Pixelated"/>
                </a:rPr>
                <a:t>Main Menu</a:t>
              </a:r>
            </a:p>
            <a:p>
              <a:pPr algn="ctr">
                <a:lnSpc>
                  <a:spcPts val="2660"/>
                </a:lnSpc>
                <a:spcBef>
                  <a:spcPct val="0"/>
                </a:spcBef>
              </a:pPr>
              <a:r>
                <a:rPr lang="en-US" sz="1900">
                  <a:solidFill>
                    <a:srgbClr val="004AAD"/>
                  </a:solidFill>
                  <a:latin typeface="Pixelated"/>
                </a:rPr>
                <a:t>Meditation Type</a:t>
              </a:r>
            </a:p>
          </p:txBody>
        </p:sp>
      </p:grpSp>
      <p:grpSp>
        <p:nvGrpSpPr>
          <p:cNvPr name="Group 20" id="20"/>
          <p:cNvGrpSpPr/>
          <p:nvPr/>
        </p:nvGrpSpPr>
        <p:grpSpPr>
          <a:xfrm rot="0">
            <a:off x="8330039" y="7565622"/>
            <a:ext cx="3066961" cy="1747225"/>
            <a:chOff x="0" y="0"/>
            <a:chExt cx="799562" cy="455505"/>
          </a:xfrm>
        </p:grpSpPr>
        <p:sp>
          <p:nvSpPr>
            <p:cNvPr name="Freeform 21" id="21"/>
            <p:cNvSpPr/>
            <p:nvPr/>
          </p:nvSpPr>
          <p:spPr>
            <a:xfrm flipH="false" flipV="false" rot="0">
              <a:off x="0" y="0"/>
              <a:ext cx="799562" cy="455505"/>
            </a:xfrm>
            <a:custGeom>
              <a:avLst/>
              <a:gdLst/>
              <a:ahLst/>
              <a:cxnLst/>
              <a:rect r="r" b="b" t="t" l="l"/>
              <a:pathLst>
                <a:path h="455505" w="799562">
                  <a:moveTo>
                    <a:pt x="0" y="0"/>
                  </a:moveTo>
                  <a:lnTo>
                    <a:pt x="799562" y="0"/>
                  </a:lnTo>
                  <a:lnTo>
                    <a:pt x="799562" y="455505"/>
                  </a:lnTo>
                  <a:lnTo>
                    <a:pt x="0" y="455505"/>
                  </a:lnTo>
                  <a:close/>
                </a:path>
              </a:pathLst>
            </a:custGeom>
            <a:solidFill>
              <a:srgbClr val="B2B0A8"/>
            </a:solidFill>
          </p:spPr>
        </p:sp>
        <p:sp>
          <p:nvSpPr>
            <p:cNvPr name="TextBox 22" id="22"/>
            <p:cNvSpPr txBox="true"/>
            <p:nvPr/>
          </p:nvSpPr>
          <p:spPr>
            <a:xfrm>
              <a:off x="0" y="-38100"/>
              <a:ext cx="799562" cy="493605"/>
            </a:xfrm>
            <a:prstGeom prst="rect">
              <a:avLst/>
            </a:prstGeom>
          </p:spPr>
          <p:txBody>
            <a:bodyPr anchor="ctr" rtlCol="false" tIns="51321" lIns="51321" bIns="51321" rIns="51321"/>
            <a:lstStyle/>
            <a:p>
              <a:pPr algn="ctr">
                <a:lnSpc>
                  <a:spcPts val="2660"/>
                </a:lnSpc>
              </a:pPr>
              <a:r>
                <a:rPr lang="en-US" sz="1900">
                  <a:solidFill>
                    <a:srgbClr val="004AAD"/>
                  </a:solidFill>
                  <a:latin typeface="Pixelated"/>
                </a:rPr>
                <a:t>Pause/Resume</a:t>
              </a:r>
            </a:p>
            <a:p>
              <a:pPr algn="ctr">
                <a:lnSpc>
                  <a:spcPts val="2660"/>
                </a:lnSpc>
              </a:pPr>
              <a:r>
                <a:rPr lang="en-US" sz="1900">
                  <a:solidFill>
                    <a:srgbClr val="004AAD"/>
                  </a:solidFill>
                  <a:latin typeface="Pixelated"/>
                </a:rPr>
                <a:t>World swap</a:t>
              </a:r>
            </a:p>
            <a:p>
              <a:pPr algn="ctr">
                <a:lnSpc>
                  <a:spcPts val="2660"/>
                </a:lnSpc>
                <a:spcBef>
                  <a:spcPct val="0"/>
                </a:spcBef>
              </a:pPr>
              <a:r>
                <a:rPr lang="en-US" sz="1900">
                  <a:solidFill>
                    <a:srgbClr val="004AAD"/>
                  </a:solidFill>
                  <a:latin typeface="Pixelated"/>
                </a:rPr>
                <a:t>Quit</a:t>
              </a:r>
            </a:p>
          </p:txBody>
        </p:sp>
      </p:grpSp>
      <p:sp>
        <p:nvSpPr>
          <p:cNvPr name="AutoShape 23" id="23"/>
          <p:cNvSpPr/>
          <p:nvPr/>
        </p:nvSpPr>
        <p:spPr>
          <a:xfrm>
            <a:off x="9858783" y="2003672"/>
            <a:ext cx="376" cy="726216"/>
          </a:xfrm>
          <a:prstGeom prst="line">
            <a:avLst/>
          </a:prstGeom>
          <a:ln cap="flat" w="38100">
            <a:solidFill>
              <a:srgbClr val="FFFFFF"/>
            </a:solidFill>
            <a:prstDash val="solid"/>
            <a:headEnd type="none" len="sm" w="sm"/>
            <a:tailEnd type="arrow" len="sm" w="med"/>
          </a:ln>
        </p:spPr>
      </p:sp>
      <p:sp>
        <p:nvSpPr>
          <p:cNvPr name="AutoShape 24" id="24"/>
          <p:cNvSpPr/>
          <p:nvPr/>
        </p:nvSpPr>
        <p:spPr>
          <a:xfrm flipV="true">
            <a:off x="11197990" y="3401934"/>
            <a:ext cx="2598691" cy="18677"/>
          </a:xfrm>
          <a:prstGeom prst="line">
            <a:avLst/>
          </a:prstGeom>
          <a:ln cap="flat" w="38100">
            <a:solidFill>
              <a:srgbClr val="FFFFFF"/>
            </a:solidFill>
            <a:prstDash val="solid"/>
            <a:headEnd type="none" len="sm" w="sm"/>
            <a:tailEnd type="arrow" len="sm" w="med"/>
          </a:ln>
        </p:spPr>
      </p:sp>
      <p:sp>
        <p:nvSpPr>
          <p:cNvPr name="AutoShape 25" id="25"/>
          <p:cNvSpPr/>
          <p:nvPr/>
        </p:nvSpPr>
        <p:spPr>
          <a:xfrm flipH="true" flipV="true">
            <a:off x="5986677" y="3420611"/>
            <a:ext cx="2533650" cy="0"/>
          </a:xfrm>
          <a:prstGeom prst="line">
            <a:avLst/>
          </a:prstGeom>
          <a:ln cap="flat" w="38100">
            <a:solidFill>
              <a:srgbClr val="FFFFFF"/>
            </a:solidFill>
            <a:prstDash val="solid"/>
            <a:headEnd type="none" len="sm" w="sm"/>
            <a:tailEnd type="arrow" len="sm" w="med"/>
          </a:ln>
        </p:spPr>
      </p:sp>
      <p:sp>
        <p:nvSpPr>
          <p:cNvPr name="AutoShape 26" id="26"/>
          <p:cNvSpPr/>
          <p:nvPr/>
        </p:nvSpPr>
        <p:spPr>
          <a:xfrm flipH="true">
            <a:off x="9822940" y="4111333"/>
            <a:ext cx="36218" cy="1038421"/>
          </a:xfrm>
          <a:prstGeom prst="line">
            <a:avLst/>
          </a:prstGeom>
          <a:ln cap="flat" w="38100">
            <a:solidFill>
              <a:srgbClr val="FFFFFF"/>
            </a:solidFill>
            <a:prstDash val="solid"/>
            <a:headEnd type="none" len="sm" w="sm"/>
            <a:tailEnd type="arrow" len="sm" w="med"/>
          </a:ln>
        </p:spPr>
      </p:sp>
      <p:sp>
        <p:nvSpPr>
          <p:cNvPr name="AutoShape 27" id="27"/>
          <p:cNvSpPr/>
          <p:nvPr/>
        </p:nvSpPr>
        <p:spPr>
          <a:xfrm>
            <a:off x="9822940" y="6802013"/>
            <a:ext cx="40579" cy="763609"/>
          </a:xfrm>
          <a:prstGeom prst="line">
            <a:avLst/>
          </a:prstGeom>
          <a:ln cap="flat" w="38100">
            <a:solidFill>
              <a:srgbClr val="FFFFFF"/>
            </a:solidFill>
            <a:prstDash val="solid"/>
            <a:headEnd type="none" len="sm" w="sm"/>
            <a:tailEnd type="arrow" len="sm" w="med"/>
          </a:ln>
        </p:spPr>
      </p:sp>
      <p:sp>
        <p:nvSpPr>
          <p:cNvPr name="TextBox 28" id="28"/>
          <p:cNvSpPr txBox="true"/>
          <p:nvPr/>
        </p:nvSpPr>
        <p:spPr>
          <a:xfrm rot="0">
            <a:off x="6447222" y="2618200"/>
            <a:ext cx="1310034" cy="299934"/>
          </a:xfrm>
          <a:prstGeom prst="rect">
            <a:avLst/>
          </a:prstGeom>
        </p:spPr>
        <p:txBody>
          <a:bodyPr anchor="t" rtlCol="false" tIns="0" lIns="0" bIns="0" rIns="0">
            <a:spAutoFit/>
          </a:bodyPr>
          <a:lstStyle/>
          <a:p>
            <a:pPr algn="ctr">
              <a:lnSpc>
                <a:spcPts val="2545"/>
              </a:lnSpc>
            </a:pPr>
            <a:r>
              <a:rPr lang="en-US" sz="1818">
                <a:solidFill>
                  <a:srgbClr val="FFFFFF"/>
                </a:solidFill>
                <a:latin typeface="Canva Sans"/>
              </a:rPr>
              <a:t>Quit Button</a:t>
            </a:r>
          </a:p>
        </p:txBody>
      </p:sp>
      <p:sp>
        <p:nvSpPr>
          <p:cNvPr name="TextBox 29" id="29"/>
          <p:cNvSpPr txBox="true"/>
          <p:nvPr/>
        </p:nvSpPr>
        <p:spPr>
          <a:xfrm rot="0">
            <a:off x="11548323" y="2618200"/>
            <a:ext cx="1626980" cy="299934"/>
          </a:xfrm>
          <a:prstGeom prst="rect">
            <a:avLst/>
          </a:prstGeom>
        </p:spPr>
        <p:txBody>
          <a:bodyPr anchor="t" rtlCol="false" tIns="0" lIns="0" bIns="0" rIns="0">
            <a:spAutoFit/>
          </a:bodyPr>
          <a:lstStyle/>
          <a:p>
            <a:pPr algn="ctr">
              <a:lnSpc>
                <a:spcPts val="2545"/>
              </a:lnSpc>
            </a:pPr>
            <a:r>
              <a:rPr lang="en-US" sz="1818">
                <a:solidFill>
                  <a:srgbClr val="FFFFFF"/>
                </a:solidFill>
                <a:latin typeface="Canva Sans"/>
              </a:rPr>
              <a:t>Setting Button</a:t>
            </a:r>
          </a:p>
        </p:txBody>
      </p:sp>
      <p:sp>
        <p:nvSpPr>
          <p:cNvPr name="TextBox 30" id="30"/>
          <p:cNvSpPr txBox="true"/>
          <p:nvPr/>
        </p:nvSpPr>
        <p:spPr>
          <a:xfrm rot="0">
            <a:off x="10087717" y="4216108"/>
            <a:ext cx="1309282" cy="299934"/>
          </a:xfrm>
          <a:prstGeom prst="rect">
            <a:avLst/>
          </a:prstGeom>
        </p:spPr>
        <p:txBody>
          <a:bodyPr anchor="t" rtlCol="false" tIns="0" lIns="0" bIns="0" rIns="0">
            <a:spAutoFit/>
          </a:bodyPr>
          <a:lstStyle/>
          <a:p>
            <a:pPr algn="ctr">
              <a:lnSpc>
                <a:spcPts val="2545"/>
              </a:lnSpc>
            </a:pPr>
            <a:r>
              <a:rPr lang="en-US" sz="1818">
                <a:solidFill>
                  <a:srgbClr val="FFFFFF"/>
                </a:solidFill>
                <a:latin typeface="Canva Sans"/>
              </a:rPr>
              <a:t>Play Button</a:t>
            </a:r>
          </a:p>
        </p:txBody>
      </p:sp>
      <p:sp>
        <p:nvSpPr>
          <p:cNvPr name="TextBox 31" id="31"/>
          <p:cNvSpPr txBox="true"/>
          <p:nvPr/>
        </p:nvSpPr>
        <p:spPr>
          <a:xfrm rot="0">
            <a:off x="10092829" y="7044797"/>
            <a:ext cx="853409" cy="299934"/>
          </a:xfrm>
          <a:prstGeom prst="rect">
            <a:avLst/>
          </a:prstGeom>
        </p:spPr>
        <p:txBody>
          <a:bodyPr anchor="t" rtlCol="false" tIns="0" lIns="0" bIns="0" rIns="0">
            <a:spAutoFit/>
          </a:bodyPr>
          <a:lstStyle/>
          <a:p>
            <a:pPr algn="ctr">
              <a:lnSpc>
                <a:spcPts val="2545"/>
              </a:lnSpc>
            </a:pPr>
            <a:r>
              <a:rPr lang="en-US" sz="1818">
                <a:solidFill>
                  <a:srgbClr val="FFFFFF"/>
                </a:solidFill>
                <a:latin typeface="Canva Sans"/>
              </a:rPr>
              <a:t>World 2</a:t>
            </a:r>
          </a:p>
        </p:txBody>
      </p:sp>
      <p:sp>
        <p:nvSpPr>
          <p:cNvPr name="TextBox 32" id="32"/>
          <p:cNvSpPr txBox="true"/>
          <p:nvPr/>
        </p:nvSpPr>
        <p:spPr>
          <a:xfrm rot="0">
            <a:off x="13915151" y="6773438"/>
            <a:ext cx="860626" cy="299934"/>
          </a:xfrm>
          <a:prstGeom prst="rect">
            <a:avLst/>
          </a:prstGeom>
        </p:spPr>
        <p:txBody>
          <a:bodyPr anchor="t" rtlCol="false" tIns="0" lIns="0" bIns="0" rIns="0">
            <a:spAutoFit/>
          </a:bodyPr>
          <a:lstStyle/>
          <a:p>
            <a:pPr algn="ctr">
              <a:lnSpc>
                <a:spcPts val="2545"/>
              </a:lnSpc>
            </a:pPr>
            <a:r>
              <a:rPr lang="en-US" sz="1818">
                <a:solidFill>
                  <a:srgbClr val="FFFFFF"/>
                </a:solidFill>
                <a:latin typeface="Canva Sans"/>
              </a:rPr>
              <a:t>World 3</a:t>
            </a:r>
          </a:p>
        </p:txBody>
      </p:sp>
      <p:sp>
        <p:nvSpPr>
          <p:cNvPr name="TextBox 33" id="33"/>
          <p:cNvSpPr txBox="true"/>
          <p:nvPr/>
        </p:nvSpPr>
        <p:spPr>
          <a:xfrm rot="0">
            <a:off x="16079479" y="2618200"/>
            <a:ext cx="1362657" cy="299934"/>
          </a:xfrm>
          <a:prstGeom prst="rect">
            <a:avLst/>
          </a:prstGeom>
        </p:spPr>
        <p:txBody>
          <a:bodyPr anchor="t" rtlCol="false" tIns="0" lIns="0" bIns="0" rIns="0">
            <a:spAutoFit/>
          </a:bodyPr>
          <a:lstStyle/>
          <a:p>
            <a:pPr algn="ctr">
              <a:lnSpc>
                <a:spcPts val="2545"/>
              </a:lnSpc>
            </a:pPr>
            <a:r>
              <a:rPr lang="en-US" sz="1818">
                <a:solidFill>
                  <a:srgbClr val="FFFFFF"/>
                </a:solidFill>
                <a:latin typeface="Canva Sans"/>
              </a:rPr>
              <a:t>Back Button</a:t>
            </a:r>
          </a:p>
        </p:txBody>
      </p:sp>
      <p:sp>
        <p:nvSpPr>
          <p:cNvPr name="TextBox 34" id="34"/>
          <p:cNvSpPr txBox="true"/>
          <p:nvPr/>
        </p:nvSpPr>
        <p:spPr>
          <a:xfrm rot="0">
            <a:off x="7298540" y="7749285"/>
            <a:ext cx="599461" cy="299934"/>
          </a:xfrm>
          <a:prstGeom prst="rect">
            <a:avLst/>
          </a:prstGeom>
        </p:spPr>
        <p:txBody>
          <a:bodyPr anchor="t" rtlCol="false" tIns="0" lIns="0" bIns="0" rIns="0">
            <a:spAutoFit/>
          </a:bodyPr>
          <a:lstStyle/>
          <a:p>
            <a:pPr algn="ctr">
              <a:lnSpc>
                <a:spcPts val="2545"/>
              </a:lnSpc>
            </a:pPr>
            <a:r>
              <a:rPr lang="en-US" sz="1818">
                <a:solidFill>
                  <a:srgbClr val="FFFFFF"/>
                </a:solidFill>
                <a:latin typeface="Canva Sans"/>
              </a:rPr>
              <a:t>Swap</a:t>
            </a:r>
          </a:p>
        </p:txBody>
      </p:sp>
      <p:sp>
        <p:nvSpPr>
          <p:cNvPr name="TextBox 35" id="35"/>
          <p:cNvSpPr txBox="true"/>
          <p:nvPr/>
        </p:nvSpPr>
        <p:spPr>
          <a:xfrm rot="0">
            <a:off x="11762352" y="7750377"/>
            <a:ext cx="599461" cy="299934"/>
          </a:xfrm>
          <a:prstGeom prst="rect">
            <a:avLst/>
          </a:prstGeom>
        </p:spPr>
        <p:txBody>
          <a:bodyPr anchor="t" rtlCol="false" tIns="0" lIns="0" bIns="0" rIns="0">
            <a:spAutoFit/>
          </a:bodyPr>
          <a:lstStyle/>
          <a:p>
            <a:pPr algn="ctr">
              <a:lnSpc>
                <a:spcPts val="2545"/>
              </a:lnSpc>
            </a:pPr>
            <a:r>
              <a:rPr lang="en-US" sz="1818">
                <a:solidFill>
                  <a:srgbClr val="FFFFFF"/>
                </a:solidFill>
                <a:latin typeface="Canva Sans"/>
              </a:rPr>
              <a:t>Swap</a:t>
            </a:r>
          </a:p>
        </p:txBody>
      </p:sp>
      <p:sp>
        <p:nvSpPr>
          <p:cNvPr name="AutoShape 36" id="36"/>
          <p:cNvSpPr/>
          <p:nvPr/>
        </p:nvSpPr>
        <p:spPr>
          <a:xfrm>
            <a:off x="9822940" y="6802013"/>
            <a:ext cx="4525516" cy="752611"/>
          </a:xfrm>
          <a:prstGeom prst="line">
            <a:avLst/>
          </a:prstGeom>
          <a:ln cap="flat" w="38100">
            <a:solidFill>
              <a:srgbClr val="FFFFFF"/>
            </a:solidFill>
            <a:prstDash val="solid"/>
            <a:headEnd type="none" len="sm" w="sm"/>
            <a:tailEnd type="arrow" len="sm" w="med"/>
          </a:ln>
        </p:spPr>
      </p:sp>
      <p:sp>
        <p:nvSpPr>
          <p:cNvPr name="AutoShape 37" id="37"/>
          <p:cNvSpPr/>
          <p:nvPr/>
        </p:nvSpPr>
        <p:spPr>
          <a:xfrm flipH="true">
            <a:off x="5312796" y="6802013"/>
            <a:ext cx="4510145" cy="752611"/>
          </a:xfrm>
          <a:prstGeom prst="line">
            <a:avLst/>
          </a:prstGeom>
          <a:ln cap="flat" w="38100">
            <a:solidFill>
              <a:srgbClr val="FFFFFF"/>
            </a:solidFill>
            <a:prstDash val="solid"/>
            <a:headEnd type="none" len="sm" w="sm"/>
            <a:tailEnd type="arrow" len="sm" w="med"/>
          </a:ln>
        </p:spPr>
      </p:sp>
      <p:sp>
        <p:nvSpPr>
          <p:cNvPr name="TextBox 38" id="38"/>
          <p:cNvSpPr txBox="true"/>
          <p:nvPr/>
        </p:nvSpPr>
        <p:spPr>
          <a:xfrm rot="0">
            <a:off x="5344615" y="6773438"/>
            <a:ext cx="849500" cy="299934"/>
          </a:xfrm>
          <a:prstGeom prst="rect">
            <a:avLst/>
          </a:prstGeom>
        </p:spPr>
        <p:txBody>
          <a:bodyPr anchor="t" rtlCol="false" tIns="0" lIns="0" bIns="0" rIns="0">
            <a:spAutoFit/>
          </a:bodyPr>
          <a:lstStyle/>
          <a:p>
            <a:pPr algn="ctr">
              <a:lnSpc>
                <a:spcPts val="2545"/>
              </a:lnSpc>
            </a:pPr>
            <a:r>
              <a:rPr lang="en-US" sz="1818">
                <a:solidFill>
                  <a:srgbClr val="FFFFFF"/>
                </a:solidFill>
                <a:latin typeface="Canva Sans"/>
              </a:rPr>
              <a:t>World 1</a:t>
            </a:r>
          </a:p>
        </p:txBody>
      </p:sp>
      <p:grpSp>
        <p:nvGrpSpPr>
          <p:cNvPr name="Group 39" id="39"/>
          <p:cNvGrpSpPr/>
          <p:nvPr/>
        </p:nvGrpSpPr>
        <p:grpSpPr>
          <a:xfrm rot="0">
            <a:off x="3779315" y="7554625"/>
            <a:ext cx="3066961" cy="1747225"/>
            <a:chOff x="0" y="0"/>
            <a:chExt cx="799562" cy="455505"/>
          </a:xfrm>
        </p:grpSpPr>
        <p:sp>
          <p:nvSpPr>
            <p:cNvPr name="Freeform 40" id="40"/>
            <p:cNvSpPr/>
            <p:nvPr/>
          </p:nvSpPr>
          <p:spPr>
            <a:xfrm flipH="false" flipV="false" rot="0">
              <a:off x="0" y="0"/>
              <a:ext cx="799562" cy="455505"/>
            </a:xfrm>
            <a:custGeom>
              <a:avLst/>
              <a:gdLst/>
              <a:ahLst/>
              <a:cxnLst/>
              <a:rect r="r" b="b" t="t" l="l"/>
              <a:pathLst>
                <a:path h="455505" w="799562">
                  <a:moveTo>
                    <a:pt x="0" y="0"/>
                  </a:moveTo>
                  <a:lnTo>
                    <a:pt x="799562" y="0"/>
                  </a:lnTo>
                  <a:lnTo>
                    <a:pt x="799562" y="455505"/>
                  </a:lnTo>
                  <a:lnTo>
                    <a:pt x="0" y="455505"/>
                  </a:lnTo>
                  <a:close/>
                </a:path>
              </a:pathLst>
            </a:custGeom>
            <a:solidFill>
              <a:srgbClr val="B2B0A8"/>
            </a:solidFill>
          </p:spPr>
        </p:sp>
        <p:sp>
          <p:nvSpPr>
            <p:cNvPr name="TextBox 41" id="41"/>
            <p:cNvSpPr txBox="true"/>
            <p:nvPr/>
          </p:nvSpPr>
          <p:spPr>
            <a:xfrm>
              <a:off x="0" y="-38100"/>
              <a:ext cx="799562" cy="493605"/>
            </a:xfrm>
            <a:prstGeom prst="rect">
              <a:avLst/>
            </a:prstGeom>
          </p:spPr>
          <p:txBody>
            <a:bodyPr anchor="ctr" rtlCol="false" tIns="51321" lIns="51321" bIns="51321" rIns="51321"/>
            <a:lstStyle/>
            <a:p>
              <a:pPr algn="ctr">
                <a:lnSpc>
                  <a:spcPts val="2660"/>
                </a:lnSpc>
              </a:pPr>
              <a:r>
                <a:rPr lang="en-US" sz="1900">
                  <a:solidFill>
                    <a:srgbClr val="004AAD"/>
                  </a:solidFill>
                  <a:latin typeface="Pixelated"/>
                </a:rPr>
                <a:t>Pause/Resume</a:t>
              </a:r>
            </a:p>
            <a:p>
              <a:pPr algn="ctr">
                <a:lnSpc>
                  <a:spcPts val="2660"/>
                </a:lnSpc>
              </a:pPr>
              <a:r>
                <a:rPr lang="en-US" sz="1900">
                  <a:solidFill>
                    <a:srgbClr val="004AAD"/>
                  </a:solidFill>
                  <a:latin typeface="Pixelated"/>
                </a:rPr>
                <a:t>World swap</a:t>
              </a:r>
            </a:p>
            <a:p>
              <a:pPr algn="ctr">
                <a:lnSpc>
                  <a:spcPts val="2660"/>
                </a:lnSpc>
                <a:spcBef>
                  <a:spcPct val="0"/>
                </a:spcBef>
              </a:pPr>
              <a:r>
                <a:rPr lang="en-US" sz="1900">
                  <a:solidFill>
                    <a:srgbClr val="004AAD"/>
                  </a:solidFill>
                  <a:latin typeface="Pixelated"/>
                </a:rPr>
                <a:t>Quit</a:t>
              </a:r>
            </a:p>
          </p:txBody>
        </p:sp>
      </p:grpSp>
      <p:grpSp>
        <p:nvGrpSpPr>
          <p:cNvPr name="Group 42" id="42"/>
          <p:cNvGrpSpPr/>
          <p:nvPr/>
        </p:nvGrpSpPr>
        <p:grpSpPr>
          <a:xfrm rot="0">
            <a:off x="12814976" y="7554625"/>
            <a:ext cx="3066961" cy="1747225"/>
            <a:chOff x="0" y="0"/>
            <a:chExt cx="799562" cy="455505"/>
          </a:xfrm>
        </p:grpSpPr>
        <p:sp>
          <p:nvSpPr>
            <p:cNvPr name="Freeform 43" id="43"/>
            <p:cNvSpPr/>
            <p:nvPr/>
          </p:nvSpPr>
          <p:spPr>
            <a:xfrm flipH="false" flipV="false" rot="0">
              <a:off x="0" y="0"/>
              <a:ext cx="799562" cy="455505"/>
            </a:xfrm>
            <a:custGeom>
              <a:avLst/>
              <a:gdLst/>
              <a:ahLst/>
              <a:cxnLst/>
              <a:rect r="r" b="b" t="t" l="l"/>
              <a:pathLst>
                <a:path h="455505" w="799562">
                  <a:moveTo>
                    <a:pt x="0" y="0"/>
                  </a:moveTo>
                  <a:lnTo>
                    <a:pt x="799562" y="0"/>
                  </a:lnTo>
                  <a:lnTo>
                    <a:pt x="799562" y="455505"/>
                  </a:lnTo>
                  <a:lnTo>
                    <a:pt x="0" y="455505"/>
                  </a:lnTo>
                  <a:close/>
                </a:path>
              </a:pathLst>
            </a:custGeom>
            <a:solidFill>
              <a:srgbClr val="B2B0A8"/>
            </a:solidFill>
          </p:spPr>
        </p:sp>
        <p:sp>
          <p:nvSpPr>
            <p:cNvPr name="TextBox 44" id="44"/>
            <p:cNvSpPr txBox="true"/>
            <p:nvPr/>
          </p:nvSpPr>
          <p:spPr>
            <a:xfrm>
              <a:off x="0" y="-38100"/>
              <a:ext cx="799562" cy="493605"/>
            </a:xfrm>
            <a:prstGeom prst="rect">
              <a:avLst/>
            </a:prstGeom>
          </p:spPr>
          <p:txBody>
            <a:bodyPr anchor="ctr" rtlCol="false" tIns="51321" lIns="51321" bIns="51321" rIns="51321"/>
            <a:lstStyle/>
            <a:p>
              <a:pPr algn="ctr">
                <a:lnSpc>
                  <a:spcPts val="2660"/>
                </a:lnSpc>
              </a:pPr>
              <a:r>
                <a:rPr lang="en-US" sz="1900">
                  <a:solidFill>
                    <a:srgbClr val="004AAD"/>
                  </a:solidFill>
                  <a:latin typeface="Pixelated"/>
                </a:rPr>
                <a:t>Pause/Resume</a:t>
              </a:r>
            </a:p>
            <a:p>
              <a:pPr algn="ctr">
                <a:lnSpc>
                  <a:spcPts val="2660"/>
                </a:lnSpc>
              </a:pPr>
              <a:r>
                <a:rPr lang="en-US" sz="1900">
                  <a:solidFill>
                    <a:srgbClr val="004AAD"/>
                  </a:solidFill>
                  <a:latin typeface="Pixelated"/>
                </a:rPr>
                <a:t>World swap</a:t>
              </a:r>
            </a:p>
            <a:p>
              <a:pPr algn="ctr">
                <a:lnSpc>
                  <a:spcPts val="2660"/>
                </a:lnSpc>
                <a:spcBef>
                  <a:spcPct val="0"/>
                </a:spcBef>
              </a:pPr>
              <a:r>
                <a:rPr lang="en-US" sz="1900">
                  <a:solidFill>
                    <a:srgbClr val="004AAD"/>
                  </a:solidFill>
                  <a:latin typeface="Pixelated"/>
                </a:rPr>
                <a:t>Quit</a:t>
              </a:r>
            </a:p>
          </p:txBody>
        </p:sp>
      </p:grpSp>
      <p:sp>
        <p:nvSpPr>
          <p:cNvPr name="AutoShape 45" id="45"/>
          <p:cNvSpPr/>
          <p:nvPr/>
        </p:nvSpPr>
        <p:spPr>
          <a:xfrm flipV="true">
            <a:off x="17722456" y="1313688"/>
            <a:ext cx="0" cy="1720005"/>
          </a:xfrm>
          <a:prstGeom prst="line">
            <a:avLst/>
          </a:prstGeom>
          <a:ln cap="flat" w="38100">
            <a:solidFill>
              <a:srgbClr val="FFFFFF"/>
            </a:solidFill>
            <a:prstDash val="solid"/>
            <a:headEnd type="none" len="sm" w="sm"/>
            <a:tailEnd type="none" len="sm" w="sm"/>
          </a:ln>
        </p:spPr>
      </p:sp>
      <p:sp>
        <p:nvSpPr>
          <p:cNvPr name="AutoShape 46" id="46"/>
          <p:cNvSpPr/>
          <p:nvPr/>
        </p:nvSpPr>
        <p:spPr>
          <a:xfrm flipV="true">
            <a:off x="1891180" y="1313688"/>
            <a:ext cx="0" cy="1720005"/>
          </a:xfrm>
          <a:prstGeom prst="line">
            <a:avLst/>
          </a:prstGeom>
          <a:ln cap="flat" w="38100">
            <a:solidFill>
              <a:srgbClr val="FFFFFF"/>
            </a:solidFill>
            <a:prstDash val="solid"/>
            <a:headEnd type="none" len="sm" w="sm"/>
            <a:tailEnd type="none" len="sm" w="sm"/>
          </a:ln>
        </p:spPr>
      </p:sp>
      <p:sp>
        <p:nvSpPr>
          <p:cNvPr name="AutoShape 47" id="47"/>
          <p:cNvSpPr/>
          <p:nvPr/>
        </p:nvSpPr>
        <p:spPr>
          <a:xfrm>
            <a:off x="1891180" y="1313688"/>
            <a:ext cx="6924975" cy="375174"/>
          </a:xfrm>
          <a:prstGeom prst="line">
            <a:avLst/>
          </a:prstGeom>
          <a:ln cap="flat" w="38100">
            <a:solidFill>
              <a:srgbClr val="FFFFFF"/>
            </a:solidFill>
            <a:prstDash val="solid"/>
            <a:headEnd type="none" len="sm" w="sm"/>
            <a:tailEnd type="arrow" len="sm" w="med"/>
          </a:ln>
        </p:spPr>
      </p:sp>
      <p:sp>
        <p:nvSpPr>
          <p:cNvPr name="AutoShape 48" id="48"/>
          <p:cNvSpPr/>
          <p:nvPr/>
        </p:nvSpPr>
        <p:spPr>
          <a:xfrm flipH="true">
            <a:off x="10901410" y="1313688"/>
            <a:ext cx="6821046" cy="375174"/>
          </a:xfrm>
          <a:prstGeom prst="line">
            <a:avLst/>
          </a:prstGeom>
          <a:ln cap="flat" w="38100">
            <a:solidFill>
              <a:srgbClr val="FFFFFF"/>
            </a:solidFill>
            <a:prstDash val="solid"/>
            <a:headEnd type="none" len="sm" w="sm"/>
            <a:tailEnd type="arrow" len="sm" w="med"/>
          </a:ln>
        </p:spPr>
      </p:sp>
      <p:sp>
        <p:nvSpPr>
          <p:cNvPr name="AutoShape 49" id="49"/>
          <p:cNvSpPr/>
          <p:nvPr/>
        </p:nvSpPr>
        <p:spPr>
          <a:xfrm>
            <a:off x="1891180" y="3033693"/>
            <a:ext cx="2010242" cy="386918"/>
          </a:xfrm>
          <a:prstGeom prst="line">
            <a:avLst/>
          </a:prstGeom>
          <a:ln cap="flat" w="38100">
            <a:solidFill>
              <a:srgbClr val="FFFFFF"/>
            </a:solidFill>
            <a:prstDash val="solid"/>
            <a:headEnd type="none" len="sm" w="sm"/>
            <a:tailEnd type="none" len="sm" w="sm"/>
          </a:ln>
        </p:spPr>
      </p:sp>
      <p:sp>
        <p:nvSpPr>
          <p:cNvPr name="AutoShape 50" id="50"/>
          <p:cNvSpPr/>
          <p:nvPr/>
        </p:nvSpPr>
        <p:spPr>
          <a:xfrm flipV="true">
            <a:off x="15881936" y="3019472"/>
            <a:ext cx="1836768" cy="382461"/>
          </a:xfrm>
          <a:prstGeom prst="line">
            <a:avLst/>
          </a:prstGeom>
          <a:ln cap="flat" w="38100">
            <a:solidFill>
              <a:srgbClr val="FFFFFF"/>
            </a:solidFill>
            <a:prstDash val="solid"/>
            <a:headEnd type="none" len="sm" w="sm"/>
            <a:tailEnd type="none" len="sm" w="sm"/>
          </a:ln>
        </p:spPr>
      </p:sp>
      <p:grpSp>
        <p:nvGrpSpPr>
          <p:cNvPr name="Group 51" id="51"/>
          <p:cNvGrpSpPr/>
          <p:nvPr/>
        </p:nvGrpSpPr>
        <p:grpSpPr>
          <a:xfrm rot="0">
            <a:off x="1660285" y="4907706"/>
            <a:ext cx="3080206" cy="1313740"/>
            <a:chOff x="0" y="0"/>
            <a:chExt cx="803015" cy="342494"/>
          </a:xfrm>
        </p:grpSpPr>
        <p:sp>
          <p:nvSpPr>
            <p:cNvPr name="Freeform 52" id="52"/>
            <p:cNvSpPr/>
            <p:nvPr/>
          </p:nvSpPr>
          <p:spPr>
            <a:xfrm flipH="false" flipV="false" rot="0">
              <a:off x="0" y="0"/>
              <a:ext cx="803015" cy="342494"/>
            </a:xfrm>
            <a:custGeom>
              <a:avLst/>
              <a:gdLst/>
              <a:ahLst/>
              <a:cxnLst/>
              <a:rect r="r" b="b" t="t" l="l"/>
              <a:pathLst>
                <a:path h="342494" w="803015">
                  <a:moveTo>
                    <a:pt x="0" y="0"/>
                  </a:moveTo>
                  <a:lnTo>
                    <a:pt x="803015" y="0"/>
                  </a:lnTo>
                  <a:lnTo>
                    <a:pt x="803015" y="342494"/>
                  </a:lnTo>
                  <a:lnTo>
                    <a:pt x="0" y="342494"/>
                  </a:lnTo>
                  <a:close/>
                </a:path>
              </a:pathLst>
            </a:custGeom>
            <a:solidFill>
              <a:srgbClr val="B2B0A8"/>
            </a:solidFill>
          </p:spPr>
        </p:sp>
        <p:sp>
          <p:nvSpPr>
            <p:cNvPr name="TextBox 53" id="53"/>
            <p:cNvSpPr txBox="true"/>
            <p:nvPr/>
          </p:nvSpPr>
          <p:spPr>
            <a:xfrm>
              <a:off x="0" y="-38100"/>
              <a:ext cx="803015" cy="380594"/>
            </a:xfrm>
            <a:prstGeom prst="rect">
              <a:avLst/>
            </a:prstGeom>
          </p:spPr>
          <p:txBody>
            <a:bodyPr anchor="ctr" rtlCol="false" tIns="51321" lIns="51321" bIns="51321" rIns="51321"/>
            <a:lstStyle/>
            <a:p>
              <a:pPr algn="ctr">
                <a:lnSpc>
                  <a:spcPts val="2660"/>
                </a:lnSpc>
              </a:pPr>
              <a:r>
                <a:rPr lang="en-US" sz="1900">
                  <a:solidFill>
                    <a:srgbClr val="004AAD"/>
                  </a:solidFill>
                  <a:latin typeface="Canva Sans"/>
                </a:rPr>
                <a:t>5 min meditation</a:t>
              </a:r>
            </a:p>
            <a:p>
              <a:pPr algn="ctr">
                <a:lnSpc>
                  <a:spcPts val="2660"/>
                </a:lnSpc>
                <a:spcBef>
                  <a:spcPct val="0"/>
                </a:spcBef>
              </a:pPr>
              <a:r>
                <a:rPr lang="en-US" sz="1900">
                  <a:solidFill>
                    <a:srgbClr val="004AAD"/>
                  </a:solidFill>
                  <a:latin typeface="Canva Sans"/>
                </a:rPr>
                <a:t>12 min meditation</a:t>
              </a:r>
            </a:p>
          </p:txBody>
        </p:sp>
      </p:grpSp>
      <p:sp>
        <p:nvSpPr>
          <p:cNvPr name="AutoShape 54" id="54"/>
          <p:cNvSpPr/>
          <p:nvPr/>
        </p:nvSpPr>
        <p:spPr>
          <a:xfrm>
            <a:off x="6846276" y="8428237"/>
            <a:ext cx="1483763" cy="10997"/>
          </a:xfrm>
          <a:prstGeom prst="line">
            <a:avLst/>
          </a:prstGeom>
          <a:ln cap="flat" w="38100">
            <a:solidFill>
              <a:srgbClr val="FFFFFF"/>
            </a:solidFill>
            <a:prstDash val="solid"/>
            <a:headEnd type="none" len="sm" w="sm"/>
            <a:tailEnd type="none" len="sm" w="sm"/>
          </a:ln>
        </p:spPr>
      </p:sp>
      <p:sp>
        <p:nvSpPr>
          <p:cNvPr name="AutoShape 55" id="55"/>
          <p:cNvSpPr/>
          <p:nvPr/>
        </p:nvSpPr>
        <p:spPr>
          <a:xfrm flipV="true">
            <a:off x="11396999" y="8428237"/>
            <a:ext cx="1417976" cy="10997"/>
          </a:xfrm>
          <a:prstGeom prst="line">
            <a:avLst/>
          </a:prstGeom>
          <a:ln cap="flat" w="38100">
            <a:solidFill>
              <a:srgbClr val="FFFFFF"/>
            </a:solidFill>
            <a:prstDash val="solid"/>
            <a:headEnd type="none" len="sm" w="sm"/>
            <a:tailEnd type="none" len="sm" w="sm"/>
          </a:ln>
        </p:spPr>
      </p:sp>
      <p:sp>
        <p:nvSpPr>
          <p:cNvPr name="AutoShape 56" id="56"/>
          <p:cNvSpPr/>
          <p:nvPr/>
        </p:nvSpPr>
        <p:spPr>
          <a:xfrm flipV="true">
            <a:off x="11644162" y="5564576"/>
            <a:ext cx="6078294" cy="411308"/>
          </a:xfrm>
          <a:prstGeom prst="line">
            <a:avLst/>
          </a:prstGeom>
          <a:ln cap="flat" w="38100">
            <a:solidFill>
              <a:srgbClr val="FFFFFF"/>
            </a:solidFill>
            <a:prstDash val="solid"/>
            <a:headEnd type="none" len="sm" w="sm"/>
            <a:tailEnd type="none" len="sm" w="sm"/>
          </a:ln>
        </p:spPr>
      </p:sp>
      <p:sp>
        <p:nvSpPr>
          <p:cNvPr name="AutoShape 57" id="57"/>
          <p:cNvSpPr/>
          <p:nvPr/>
        </p:nvSpPr>
        <p:spPr>
          <a:xfrm flipV="true">
            <a:off x="17722456" y="3033693"/>
            <a:ext cx="0" cy="2530883"/>
          </a:xfrm>
          <a:prstGeom prst="line">
            <a:avLst/>
          </a:prstGeom>
          <a:ln cap="flat" w="38100">
            <a:solidFill>
              <a:srgbClr val="FFFFFF"/>
            </a:solidFill>
            <a:prstDash val="solid"/>
            <a:headEnd type="none" len="sm" w="sm"/>
            <a:tailEnd type="arrow" len="sm" w="med"/>
          </a:ln>
        </p:spPr>
      </p:sp>
      <p:sp>
        <p:nvSpPr>
          <p:cNvPr name="TextBox 58" id="58"/>
          <p:cNvSpPr txBox="true"/>
          <p:nvPr/>
        </p:nvSpPr>
        <p:spPr>
          <a:xfrm rot="0">
            <a:off x="13588281" y="5095850"/>
            <a:ext cx="2374990" cy="299934"/>
          </a:xfrm>
          <a:prstGeom prst="rect">
            <a:avLst/>
          </a:prstGeom>
        </p:spPr>
        <p:txBody>
          <a:bodyPr anchor="t" rtlCol="false" tIns="0" lIns="0" bIns="0" rIns="0">
            <a:spAutoFit/>
          </a:bodyPr>
          <a:lstStyle/>
          <a:p>
            <a:pPr algn="ctr">
              <a:lnSpc>
                <a:spcPts val="2545"/>
              </a:lnSpc>
            </a:pPr>
            <a:r>
              <a:rPr lang="en-US" sz="1818">
                <a:solidFill>
                  <a:srgbClr val="FFFFFF"/>
                </a:solidFill>
                <a:latin typeface="Canva Sans"/>
              </a:rPr>
              <a:t>Return To Main Menu</a:t>
            </a:r>
          </a:p>
        </p:txBody>
      </p:sp>
      <p:sp>
        <p:nvSpPr>
          <p:cNvPr name="AutoShape 59" id="59"/>
          <p:cNvSpPr/>
          <p:nvPr/>
        </p:nvSpPr>
        <p:spPr>
          <a:xfrm>
            <a:off x="4740491" y="5564576"/>
            <a:ext cx="3261228" cy="411308"/>
          </a:xfrm>
          <a:prstGeom prst="line">
            <a:avLst/>
          </a:prstGeom>
          <a:ln cap="flat" w="38100">
            <a:solidFill>
              <a:srgbClr val="FFFFFF"/>
            </a:solidFill>
            <a:prstDash val="solid"/>
            <a:headEnd type="arrow" len="sm" w="med"/>
            <a:tailEnd type="arrow" len="sm" w="med"/>
          </a:ln>
        </p:spPr>
      </p:sp>
      <p:sp>
        <p:nvSpPr>
          <p:cNvPr name="AutoShape 60" id="60"/>
          <p:cNvSpPr/>
          <p:nvPr/>
        </p:nvSpPr>
        <p:spPr>
          <a:xfrm>
            <a:off x="5312796" y="9301850"/>
            <a:ext cx="0" cy="630104"/>
          </a:xfrm>
          <a:prstGeom prst="line">
            <a:avLst/>
          </a:prstGeom>
          <a:ln cap="flat" w="38100">
            <a:solidFill>
              <a:srgbClr val="FFFFFF"/>
            </a:solidFill>
            <a:prstDash val="solid"/>
            <a:headEnd type="none" len="sm" w="sm"/>
            <a:tailEnd type="none" len="sm" w="sm"/>
          </a:ln>
        </p:spPr>
      </p:sp>
      <p:sp>
        <p:nvSpPr>
          <p:cNvPr name="AutoShape 61" id="61"/>
          <p:cNvSpPr/>
          <p:nvPr/>
        </p:nvSpPr>
        <p:spPr>
          <a:xfrm flipH="true">
            <a:off x="5285657" y="9931954"/>
            <a:ext cx="12436799" cy="0"/>
          </a:xfrm>
          <a:prstGeom prst="line">
            <a:avLst/>
          </a:prstGeom>
          <a:ln cap="flat" w="38100">
            <a:solidFill>
              <a:srgbClr val="FFFFFF"/>
            </a:solidFill>
            <a:prstDash val="solid"/>
            <a:headEnd type="none" len="sm" w="sm"/>
            <a:tailEnd type="none" len="sm" w="sm"/>
          </a:ln>
        </p:spPr>
      </p:sp>
      <p:sp>
        <p:nvSpPr>
          <p:cNvPr name="AutoShape 62" id="62"/>
          <p:cNvSpPr/>
          <p:nvPr/>
        </p:nvSpPr>
        <p:spPr>
          <a:xfrm>
            <a:off x="17722456" y="5564576"/>
            <a:ext cx="0" cy="4367378"/>
          </a:xfrm>
          <a:prstGeom prst="line">
            <a:avLst/>
          </a:prstGeom>
          <a:ln cap="flat" w="38100">
            <a:solidFill>
              <a:srgbClr val="FFFFFF"/>
            </a:solidFill>
            <a:prstDash val="solid"/>
            <a:headEnd type="none" len="sm" w="sm"/>
            <a:tailEnd type="none" len="sm" w="sm"/>
          </a:ln>
        </p:spPr>
      </p:sp>
      <p:sp>
        <p:nvSpPr>
          <p:cNvPr name="AutoShape 63" id="63"/>
          <p:cNvSpPr/>
          <p:nvPr/>
        </p:nvSpPr>
        <p:spPr>
          <a:xfrm>
            <a:off x="9882764" y="9312847"/>
            <a:ext cx="0" cy="630104"/>
          </a:xfrm>
          <a:prstGeom prst="line">
            <a:avLst/>
          </a:prstGeom>
          <a:ln cap="flat" w="38100">
            <a:solidFill>
              <a:srgbClr val="FFFFFF"/>
            </a:solidFill>
            <a:prstDash val="solid"/>
            <a:headEnd type="none" len="sm" w="sm"/>
            <a:tailEnd type="none" len="sm" w="sm"/>
          </a:ln>
        </p:spPr>
      </p:sp>
      <p:sp>
        <p:nvSpPr>
          <p:cNvPr name="AutoShape 64" id="64"/>
          <p:cNvSpPr/>
          <p:nvPr/>
        </p:nvSpPr>
        <p:spPr>
          <a:xfrm>
            <a:off x="14452733" y="9323844"/>
            <a:ext cx="0" cy="630104"/>
          </a:xfrm>
          <a:prstGeom prst="line">
            <a:avLst/>
          </a:prstGeom>
          <a:ln cap="flat" w="38100">
            <a:solidFill>
              <a:srgbClr val="FFFFFF"/>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name="Freeform 3" id="3"/>
          <p:cNvSpPr/>
          <p:nvPr/>
        </p:nvSpPr>
        <p:spPr>
          <a:xfrm flipH="false" flipV="false" rot="0">
            <a:off x="13892665" y="610558"/>
            <a:ext cx="4125113" cy="4114800"/>
          </a:xfrm>
          <a:custGeom>
            <a:avLst/>
            <a:gdLst/>
            <a:ahLst/>
            <a:cxnLst/>
            <a:rect r="r" b="b" t="t" l="l"/>
            <a:pathLst>
              <a:path h="4114800" w="4125113">
                <a:moveTo>
                  <a:pt x="0" y="0"/>
                </a:moveTo>
                <a:lnTo>
                  <a:pt x="4125113" y="0"/>
                </a:lnTo>
                <a:lnTo>
                  <a:pt x="412511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279277" y="940669"/>
            <a:ext cx="6817961" cy="2153407"/>
          </a:xfrm>
          <a:prstGeom prst="rect">
            <a:avLst/>
          </a:prstGeom>
        </p:spPr>
        <p:txBody>
          <a:bodyPr anchor="t" rtlCol="false" tIns="0" lIns="0" bIns="0" rIns="0">
            <a:spAutoFit/>
          </a:bodyPr>
          <a:lstStyle/>
          <a:p>
            <a:pPr algn="ctr">
              <a:lnSpc>
                <a:spcPts val="7613"/>
              </a:lnSpc>
            </a:pPr>
            <a:r>
              <a:rPr lang="en-US" sz="8099">
                <a:solidFill>
                  <a:srgbClr val="FFFFFF"/>
                </a:solidFill>
                <a:latin typeface="Retropix"/>
              </a:rPr>
              <a:t>DEVELOPMENT CHALLENGES</a:t>
            </a:r>
          </a:p>
        </p:txBody>
      </p:sp>
      <p:sp>
        <p:nvSpPr>
          <p:cNvPr name="TextBox 5" id="5"/>
          <p:cNvSpPr txBox="true"/>
          <p:nvPr/>
        </p:nvSpPr>
        <p:spPr>
          <a:xfrm rot="0">
            <a:off x="480429" y="3753391"/>
            <a:ext cx="13412236" cy="5504909"/>
          </a:xfrm>
          <a:prstGeom prst="rect">
            <a:avLst/>
          </a:prstGeom>
        </p:spPr>
        <p:txBody>
          <a:bodyPr anchor="t" rtlCol="false" tIns="0" lIns="0" bIns="0" rIns="0">
            <a:spAutoFit/>
          </a:bodyPr>
          <a:lstStyle/>
          <a:p>
            <a:pPr>
              <a:lnSpc>
                <a:spcPts val="4544"/>
              </a:lnSpc>
            </a:pPr>
            <a:r>
              <a:rPr lang="en-US" sz="3246">
                <a:solidFill>
                  <a:srgbClr val="FFFFFF"/>
                </a:solidFill>
                <a:latin typeface="Balsamiq Sans"/>
              </a:rPr>
              <a:t>So there were a bunch of challenges we faced while trying to build this VR experience. Those include - </a:t>
            </a:r>
          </a:p>
          <a:p>
            <a:pPr marL="700873" indent="-350436" lvl="1">
              <a:lnSpc>
                <a:spcPts val="4544"/>
              </a:lnSpc>
              <a:buAutoNum type="arabicPeriod" startAt="1"/>
            </a:pPr>
            <a:r>
              <a:rPr lang="en-US" sz="3246">
                <a:solidFill>
                  <a:srgbClr val="FFFFFF"/>
                </a:solidFill>
                <a:latin typeface="Balsamiq Sans"/>
              </a:rPr>
              <a:t>Not having a VR device, the XR Device Simulator and XR Interaction Toolkit came in handy</a:t>
            </a:r>
          </a:p>
          <a:p>
            <a:pPr marL="700873" indent="-350436" lvl="1">
              <a:lnSpc>
                <a:spcPts val="4544"/>
              </a:lnSpc>
              <a:buAutoNum type="arabicPeriod" startAt="1"/>
            </a:pPr>
            <a:r>
              <a:rPr lang="en-US" sz="3246">
                <a:solidFill>
                  <a:srgbClr val="FFFFFF"/>
                </a:solidFill>
                <a:latin typeface="Balsamiq Sans"/>
              </a:rPr>
              <a:t>Many prefabs that we wanted weren’t available online, we tried to build some using Blender and Unity Asset Store was a great help</a:t>
            </a:r>
          </a:p>
          <a:p>
            <a:pPr marL="700873" indent="-350436" lvl="1">
              <a:lnSpc>
                <a:spcPts val="4544"/>
              </a:lnSpc>
              <a:buAutoNum type="arabicPeriod" startAt="1"/>
            </a:pPr>
            <a:r>
              <a:rPr lang="en-US" sz="3246">
                <a:solidFill>
                  <a:srgbClr val="FFFFFF"/>
                </a:solidFill>
                <a:latin typeface="Balsamiq Sans"/>
              </a:rPr>
              <a:t>Making an Open World VR Meditation Experience needed a lot of things to set in the right place, luckily they did, and we were able to come up with a great app.</a:t>
            </a:r>
          </a:p>
          <a:p>
            <a:pPr>
              <a:lnSpc>
                <a:spcPts val="286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name="TextBox 3" id="3"/>
          <p:cNvSpPr txBox="true"/>
          <p:nvPr/>
        </p:nvSpPr>
        <p:spPr>
          <a:xfrm rot="0">
            <a:off x="854216" y="496610"/>
            <a:ext cx="7750204" cy="1539874"/>
          </a:xfrm>
          <a:prstGeom prst="rect">
            <a:avLst/>
          </a:prstGeom>
        </p:spPr>
        <p:txBody>
          <a:bodyPr anchor="t" rtlCol="false" tIns="0" lIns="0" bIns="0" rIns="0">
            <a:spAutoFit/>
          </a:bodyPr>
          <a:lstStyle/>
          <a:p>
            <a:pPr algn="ctr">
              <a:lnSpc>
                <a:spcPts val="11200"/>
              </a:lnSpc>
            </a:pPr>
            <a:r>
              <a:rPr lang="en-US" sz="8000">
                <a:solidFill>
                  <a:srgbClr val="FFFFFF"/>
                </a:solidFill>
                <a:latin typeface="Retropix"/>
              </a:rPr>
              <a:t>FUTURE GOALS</a:t>
            </a:r>
          </a:p>
        </p:txBody>
      </p:sp>
      <p:sp>
        <p:nvSpPr>
          <p:cNvPr name="Freeform 4" id="4"/>
          <p:cNvSpPr/>
          <p:nvPr/>
        </p:nvSpPr>
        <p:spPr>
          <a:xfrm flipH="false" flipV="false" rot="0">
            <a:off x="425780" y="4431603"/>
            <a:ext cx="6246376" cy="4114800"/>
          </a:xfrm>
          <a:custGeom>
            <a:avLst/>
            <a:gdLst/>
            <a:ahLst/>
            <a:cxnLst/>
            <a:rect r="r" b="b" t="t" l="l"/>
            <a:pathLst>
              <a:path h="4114800" w="6246376">
                <a:moveTo>
                  <a:pt x="0" y="0"/>
                </a:moveTo>
                <a:lnTo>
                  <a:pt x="6246376" y="0"/>
                </a:lnTo>
                <a:lnTo>
                  <a:pt x="624637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7171931" y="2168524"/>
            <a:ext cx="10665216" cy="7467600"/>
          </a:xfrm>
          <a:prstGeom prst="rect">
            <a:avLst/>
          </a:prstGeom>
        </p:spPr>
        <p:txBody>
          <a:bodyPr anchor="t" rtlCol="false" tIns="0" lIns="0" bIns="0" rIns="0">
            <a:spAutoFit/>
          </a:bodyPr>
          <a:lstStyle/>
          <a:p>
            <a:pPr>
              <a:lnSpc>
                <a:spcPts val="4200"/>
              </a:lnSpc>
            </a:pPr>
            <a:r>
              <a:rPr lang="en-US" sz="3000">
                <a:solidFill>
                  <a:srgbClr val="FFFFFF"/>
                </a:solidFill>
                <a:latin typeface="Balsamiq Sans"/>
              </a:rPr>
              <a:t>We had a bunch of goals for the future:</a:t>
            </a:r>
          </a:p>
          <a:p>
            <a:pPr marL="647700" indent="-323850" lvl="1">
              <a:lnSpc>
                <a:spcPts val="4200"/>
              </a:lnSpc>
              <a:buAutoNum type="arabicPeriod" startAt="1"/>
            </a:pPr>
            <a:r>
              <a:rPr lang="en-US" sz="3000">
                <a:solidFill>
                  <a:srgbClr val="FFFFFF"/>
                </a:solidFill>
                <a:latin typeface="Balsamiq Sans"/>
              </a:rPr>
              <a:t>We plan to add more virtual environments (we had another virtual environment half-ready where we planned to give the user an open world to relax and explore instead of guiding them in meditating; in this forest world, the environment has calming sounds which sends calm waves to the user’s brain)</a:t>
            </a:r>
          </a:p>
          <a:p>
            <a:pPr marL="647700" indent="-323850" lvl="1">
              <a:lnSpc>
                <a:spcPts val="4200"/>
              </a:lnSpc>
              <a:buAutoNum type="arabicPeriod" startAt="1"/>
            </a:pPr>
            <a:r>
              <a:rPr lang="en-US" sz="3000">
                <a:solidFill>
                  <a:srgbClr val="FFFFFF"/>
                </a:solidFill>
                <a:latin typeface="Balsamiq Sans"/>
              </a:rPr>
              <a:t>W</a:t>
            </a:r>
            <a:r>
              <a:rPr lang="en-US" sz="3000">
                <a:solidFill>
                  <a:srgbClr val="FFFFFF"/>
                </a:solidFill>
                <a:latin typeface="Balsamiq Sans"/>
              </a:rPr>
              <a:t>e also plan to add a Stress level monitoring and Heart rate monitoring column using the Stats section (we did try to write a script for this, but because of not having a VR device, we couldn’t test it out completely)</a:t>
            </a:r>
          </a:p>
          <a:p>
            <a:pPr algn="l" marL="647700" indent="-323850" lvl="1">
              <a:lnSpc>
                <a:spcPts val="4200"/>
              </a:lnSpc>
              <a:spcBef>
                <a:spcPct val="0"/>
              </a:spcBef>
              <a:buAutoNum type="arabicPeriod" startAt="1"/>
            </a:pPr>
            <a:r>
              <a:rPr lang="en-US" sz="3000">
                <a:solidFill>
                  <a:srgbClr val="FFFFFF"/>
                </a:solidFill>
                <a:latin typeface="Balsamiq Sans"/>
              </a:rPr>
              <a:t>W</a:t>
            </a:r>
            <a:r>
              <a:rPr lang="en-US" sz="3000">
                <a:solidFill>
                  <a:srgbClr val="FFFFFF"/>
                </a:solidFill>
                <a:latin typeface="Balsamiq Sans"/>
              </a:rPr>
              <a:t>e would also love to collaborate with Mental Health Professionals and work more on what our app can offer for the betterment of society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name="Picture 3" id="3"/>
          <p:cNvPicPr>
            <a:picLocks noChangeAspect="true"/>
          </p:cNvPicPr>
          <p:nvPr/>
        </p:nvPicPr>
        <p:blipFill>
          <a:blip r:embed="rId3"/>
          <a:srcRect l="0" t="0" r="0" b="0"/>
          <a:stretch>
            <a:fillRect/>
          </a:stretch>
        </p:blipFill>
        <p:spPr>
          <a:xfrm flipH="false" flipV="false" rot="0">
            <a:off x="356393" y="2826769"/>
            <a:ext cx="5711190" cy="5511299"/>
          </a:xfrm>
          <a:prstGeom prst="rect">
            <a:avLst/>
          </a:prstGeom>
        </p:spPr>
      </p:pic>
      <p:sp>
        <p:nvSpPr>
          <p:cNvPr name="Freeform 4" id="4"/>
          <p:cNvSpPr/>
          <p:nvPr/>
        </p:nvSpPr>
        <p:spPr>
          <a:xfrm flipH="false" flipV="false" rot="0">
            <a:off x="1386046" y="3525019"/>
            <a:ext cx="3651885" cy="4114800"/>
          </a:xfrm>
          <a:custGeom>
            <a:avLst/>
            <a:gdLst/>
            <a:ahLst/>
            <a:cxnLst/>
            <a:rect r="r" b="b" t="t" l="l"/>
            <a:pathLst>
              <a:path h="4114800" w="3651885">
                <a:moveTo>
                  <a:pt x="0" y="0"/>
                </a:moveTo>
                <a:lnTo>
                  <a:pt x="3651885" y="0"/>
                </a:lnTo>
                <a:lnTo>
                  <a:pt x="36518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679348" y="265425"/>
            <a:ext cx="6929304" cy="1769778"/>
          </a:xfrm>
          <a:prstGeom prst="rect">
            <a:avLst/>
          </a:prstGeom>
        </p:spPr>
        <p:txBody>
          <a:bodyPr anchor="t" rtlCol="false" tIns="0" lIns="0" bIns="0" rIns="0">
            <a:spAutoFit/>
          </a:bodyPr>
          <a:lstStyle/>
          <a:p>
            <a:pPr algn="ctr" marL="0" indent="0" lvl="0">
              <a:lnSpc>
                <a:spcPts val="11725"/>
              </a:lnSpc>
              <a:spcBef>
                <a:spcPct val="0"/>
              </a:spcBef>
            </a:pPr>
            <a:r>
              <a:rPr lang="en-US" sz="11383">
                <a:solidFill>
                  <a:srgbClr val="FFFFFF"/>
                </a:solidFill>
                <a:latin typeface="Retropix"/>
              </a:rPr>
              <a:t>SUMMARY</a:t>
            </a:r>
          </a:p>
        </p:txBody>
      </p:sp>
      <p:sp>
        <p:nvSpPr>
          <p:cNvPr name="TextBox 6" id="6"/>
          <p:cNvSpPr txBox="true"/>
          <p:nvPr/>
        </p:nvSpPr>
        <p:spPr>
          <a:xfrm rot="0">
            <a:off x="6826625" y="3025724"/>
            <a:ext cx="10432675" cy="53340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FFFFFF"/>
                </a:solidFill>
                <a:latin typeface="Balsamiq Sans"/>
              </a:rPr>
              <a:t>VR Meditation, how we envisioned it, was a revolutionary idea to bring the calmness of meditation to those who want to escape distractions, become more focused and less stressed or the ones who just want to explore themselves from within. Meditation using a VR device offers a lot of customizable experiences tailored to individual preferences and needs, such as guided sessions, breathwork exercises and ambient environments. Continued research, development, and refinement of our VR Meditation system will be fruitful for the user.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DAGCyL5jRK4</dc:identifier>
  <dcterms:modified xsi:type="dcterms:W3CDTF">2011-08-01T06:04:30Z</dcterms:modified>
  <cp:revision>1</cp:revision>
  <dc:title>DES643 Group</dc:title>
</cp:coreProperties>
</file>